
<file path=[Content_Types].xml><?xml version="1.0" encoding="utf-8"?>
<Types xmlns="http://schemas.openxmlformats.org/package/2006/content-types">
  <Default Extension="bin" ContentType="image/jpeg"/>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media/image5.bin" ContentType="image/png"/>
  <Override PartName="/ppt/tags/tag8.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9.xml" ContentType="application/vnd.openxmlformats-officedocument.presentationml.tags+xml"/>
  <Override PartName="/ppt/tags/tag10.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1.xml" ContentType="application/vnd.openxmlformats-officedocument.presentationml.tags+xml"/>
  <Override PartName="/ppt/notesSlides/notesSlide19.xml" ContentType="application/vnd.openxmlformats-officedocument.presentationml.notesSlide+xml"/>
  <Override PartName="/ppt/tags/tag12.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1.xml" ContentType="application/inkml+xml"/>
  <Override PartName="/ppt/notesSlides/notesSlide27.xml" ContentType="application/vnd.openxmlformats-officedocument.presentationml.notesSlide+xml"/>
  <Override PartName="/ppt/ink/ink2.xml" ContentType="application/inkml+xml"/>
  <Override PartName="/ppt/notesSlides/notesSlide28.xml" ContentType="application/vnd.openxmlformats-officedocument.presentationml.notesSlide+xml"/>
  <Override PartName="/ppt/ink/ink3.xml" ContentType="application/inkml+xml"/>
  <Override PartName="/ppt/notesSlides/notesSlide29.xml" ContentType="application/vnd.openxmlformats-officedocument.presentationml.notesSlide+xml"/>
  <Override PartName="/ppt/ink/ink4.xml" ContentType="application/inkml+xml"/>
  <Override PartName="/ppt/notesSlides/notesSlide30.xml" ContentType="application/vnd.openxmlformats-officedocument.presentationml.notesSlide+xml"/>
  <Override PartName="/ppt/ink/ink5.xml" ContentType="application/inkml+xml"/>
  <Override PartName="/ppt/notesSlides/notesSlide31.xml" ContentType="application/vnd.openxmlformats-officedocument.presentationml.notesSlide+xml"/>
  <Override PartName="/ppt/ink/ink6.xml" ContentType="application/inkml+xml"/>
  <Override PartName="/ppt/notesSlides/notesSlide32.xml" ContentType="application/vnd.openxmlformats-officedocument.presentationml.notesSlide+xml"/>
  <Override PartName="/ppt/ink/ink7.xml" ContentType="application/inkml+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removePersonalInfoOnSave="1" saveSubsetFonts="1">
  <p:sldMasterIdLst>
    <p:sldMasterId id="2147483990" r:id="rId4"/>
  </p:sldMasterIdLst>
  <p:notesMasterIdLst>
    <p:notesMasterId r:id="rId56"/>
  </p:notesMasterIdLst>
  <p:sldIdLst>
    <p:sldId id="411" r:id="rId5"/>
    <p:sldId id="347" r:id="rId6"/>
    <p:sldId id="380" r:id="rId8"/>
    <p:sldId id="545" r:id="rId9"/>
    <p:sldId id="707" r:id="rId10"/>
    <p:sldId id="708" r:id="rId11"/>
    <p:sldId id="710" r:id="rId12"/>
    <p:sldId id="709" r:id="rId13"/>
    <p:sldId id="711" r:id="rId14"/>
    <p:sldId id="712" r:id="rId15"/>
    <p:sldId id="714" r:id="rId16"/>
    <p:sldId id="715" r:id="rId17"/>
    <p:sldId id="393" r:id="rId18"/>
    <p:sldId id="490" r:id="rId19"/>
    <p:sldId id="532" r:id="rId20"/>
    <p:sldId id="705" r:id="rId21"/>
    <p:sldId id="500" r:id="rId22"/>
    <p:sldId id="716" r:id="rId23"/>
    <p:sldId id="502" r:id="rId24"/>
    <p:sldId id="533" r:id="rId25"/>
    <p:sldId id="717" r:id="rId26"/>
    <p:sldId id="719" r:id="rId27"/>
    <p:sldId id="720" r:id="rId28"/>
    <p:sldId id="733" r:id="rId29"/>
    <p:sldId id="536" r:id="rId30"/>
    <p:sldId id="732" r:id="rId31"/>
    <p:sldId id="721" r:id="rId32"/>
    <p:sldId id="724" r:id="rId33"/>
    <p:sldId id="722" r:id="rId34"/>
    <p:sldId id="726" r:id="rId35"/>
    <p:sldId id="727" r:id="rId36"/>
    <p:sldId id="728" r:id="rId37"/>
    <p:sldId id="730" r:id="rId38"/>
    <p:sldId id="535" r:id="rId39"/>
    <p:sldId id="408" r:id="rId40"/>
    <p:sldId id="505" r:id="rId41"/>
    <p:sldId id="409" r:id="rId42"/>
    <p:sldId id="374" r:id="rId43"/>
    <p:sldId id="398" r:id="rId44"/>
    <p:sldId id="471" r:id="rId45"/>
    <p:sldId id="538" r:id="rId46"/>
    <p:sldId id="539" r:id="rId47"/>
    <p:sldId id="734" r:id="rId48"/>
    <p:sldId id="544" r:id="rId49"/>
    <p:sldId id="452" r:id="rId50"/>
    <p:sldId id="543" r:id="rId51"/>
    <p:sldId id="704" r:id="rId52"/>
    <p:sldId id="395" r:id="rId53"/>
    <p:sldId id="379" r:id="rId54"/>
    <p:sldId id="397" r:id="rId55"/>
  </p:sldIdLst>
  <p:sldSz cx="12192000" cy="6858000"/>
  <p:notesSz cx="6858000" cy="9144000"/>
  <p:custDataLst>
    <p:tags r:id="rId5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D3D3D3"/>
    <a:srgbClr val="6089B4"/>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3923BD-35DA-4067-A3FC-0E4AF011A084}" v="140" dt="2021-06-30T16:53:15.464"/>
  </p1510:revLst>
</p1510:revInfo>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5381" autoAdjust="0"/>
  </p:normalViewPr>
  <p:slideViewPr>
    <p:cSldViewPr snapToGrid="0">
      <p:cViewPr varScale="1">
        <p:scale>
          <a:sx n="137" d="100"/>
          <a:sy n="137" d="100"/>
        </p:scale>
        <p:origin x="1136" y="80"/>
      </p:cViewPr>
      <p:guideLst/>
    </p:cSldViewPr>
  </p:slideViewPr>
  <p:outlineViewPr>
    <p:cViewPr>
      <p:scale>
        <a:sx n="33" d="100"/>
        <a:sy n="33" d="100"/>
      </p:scale>
      <p:origin x="0" y="-5002"/>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&#65279;<?xml version="1.0" encoding="utf-8"?><Relationships xmlns="http://schemas.openxmlformats.org/package/2006/relationships"><Relationship Type="http://schemas.openxmlformats.org/officeDocument/2006/relationships/slide" Target="slides/slide9.xml" Id="rId13" /><Relationship Type="http://schemas.openxmlformats.org/officeDocument/2006/relationships/slide" Target="slides/slide14.xml" Id="rId18" /><Relationship Type="http://schemas.openxmlformats.org/officeDocument/2006/relationships/slide" Target="slides/slide22.xml" Id="rId26" /><Relationship Type="http://schemas.openxmlformats.org/officeDocument/2006/relationships/slide" Target="slides/slide35.xml" Id="rId39" /><Relationship Type="http://schemas.openxmlformats.org/officeDocument/2006/relationships/slide" Target="slides/slide17.xml" Id="rId21" /><Relationship Type="http://schemas.openxmlformats.org/officeDocument/2006/relationships/slide" Target="slides/slide30.xml" Id="rId34" /><Relationship Type="http://schemas.openxmlformats.org/officeDocument/2006/relationships/slide" Target="slides/slide38.xml" Id="rId42" /><Relationship Type="http://schemas.openxmlformats.org/officeDocument/2006/relationships/slide" Target="slides/slide43.xml" Id="rId47" /><Relationship Type="http://schemas.openxmlformats.org/officeDocument/2006/relationships/slide" Target="slides/slide46.xml" Id="rId50" /><Relationship Type="http://schemas.openxmlformats.org/officeDocument/2006/relationships/slide" Target="slides/slide51.xml" Id="rId55" /><Relationship Type="http://schemas.openxmlformats.org/officeDocument/2006/relationships/customXml" Target="../customXml/item2.xml" Id="rId2" /><Relationship Type="http://schemas.openxmlformats.org/officeDocument/2006/relationships/slide" Target="slides/slide12.xml" Id="rId16" /><Relationship Type="http://schemas.openxmlformats.org/officeDocument/2006/relationships/slide" Target="slides/slide25.xml" Id="rId29" /><Relationship Type="http://schemas.openxmlformats.org/officeDocument/2006/relationships/slide" Target="slides/slide7.xml" Id="rId11" /><Relationship Type="http://schemas.openxmlformats.org/officeDocument/2006/relationships/slide" Target="slides/slide20.xml" Id="rId24" /><Relationship Type="http://schemas.openxmlformats.org/officeDocument/2006/relationships/slide" Target="slides/slide28.xml" Id="rId32" /><Relationship Type="http://schemas.openxmlformats.org/officeDocument/2006/relationships/slide" Target="slides/slide33.xml" Id="rId37" /><Relationship Type="http://schemas.openxmlformats.org/officeDocument/2006/relationships/slide" Target="slides/slide36.xml" Id="rId40" /><Relationship Type="http://schemas.openxmlformats.org/officeDocument/2006/relationships/slide" Target="slides/slide41.xml" Id="rId45" /><Relationship Type="http://schemas.openxmlformats.org/officeDocument/2006/relationships/slide" Target="slides/slide49.xml" Id="rId53" /><Relationship Type="http://schemas.openxmlformats.org/officeDocument/2006/relationships/presProps" Target="presProps.xml" Id="rId58" /><Relationship Type="http://schemas.openxmlformats.org/officeDocument/2006/relationships/slide" Target="slides/slide1.xml" Id="rId5" /><Relationship Type="http://schemas.openxmlformats.org/officeDocument/2006/relationships/tableStyles" Target="tableStyles.xml" Id="rId61" /><Relationship Type="http://schemas.openxmlformats.org/officeDocument/2006/relationships/slide" Target="slides/slide15.xml" Id="rId19" /><Relationship Type="http://schemas.openxmlformats.org/officeDocument/2006/relationships/slide" Target="slides/slide10.xml" Id="rId14" /><Relationship Type="http://schemas.openxmlformats.org/officeDocument/2006/relationships/slide" Target="slides/slide18.xml" Id="rId22" /><Relationship Type="http://schemas.openxmlformats.org/officeDocument/2006/relationships/slide" Target="slides/slide23.xml" Id="rId27" /><Relationship Type="http://schemas.openxmlformats.org/officeDocument/2006/relationships/slide" Target="slides/slide26.xml" Id="rId30" /><Relationship Type="http://schemas.openxmlformats.org/officeDocument/2006/relationships/slide" Target="slides/slide31.xml" Id="rId35" /><Relationship Type="http://schemas.openxmlformats.org/officeDocument/2006/relationships/slide" Target="slides/slide39.xml" Id="rId43" /><Relationship Type="http://schemas.openxmlformats.org/officeDocument/2006/relationships/slide" Target="slides/slide44.xml" Id="rId48" /><Relationship Type="http://schemas.openxmlformats.org/officeDocument/2006/relationships/notesMaster" Target="notesMasters/notesMaster1.xml" Id="rId56" /><Relationship Type="http://schemas.openxmlformats.org/officeDocument/2006/relationships/slide" Target="slides/slide4.xml" Id="rId8" /><Relationship Type="http://schemas.openxmlformats.org/officeDocument/2006/relationships/slide" Target="slides/slide47.xml" Id="rId51" /><Relationship Type="http://schemas.openxmlformats.org/officeDocument/2006/relationships/customXml" Target="../customXml/item3.xml" Id="rId3" /><Relationship Type="http://schemas.openxmlformats.org/officeDocument/2006/relationships/slide" Target="slides/slide8.xml" Id="rId12" /><Relationship Type="http://schemas.openxmlformats.org/officeDocument/2006/relationships/slide" Target="slides/slide13.xml" Id="rId17" /><Relationship Type="http://schemas.openxmlformats.org/officeDocument/2006/relationships/slide" Target="slides/slide21.xml" Id="rId25" /><Relationship Type="http://schemas.openxmlformats.org/officeDocument/2006/relationships/slide" Target="slides/slide29.xml" Id="rId33" /><Relationship Type="http://schemas.openxmlformats.org/officeDocument/2006/relationships/slide" Target="slides/slide34.xml" Id="rId38" /><Relationship Type="http://schemas.openxmlformats.org/officeDocument/2006/relationships/slide" Target="slides/slide42.xml" Id="rId46" /><Relationship Type="http://schemas.openxmlformats.org/officeDocument/2006/relationships/viewProps" Target="viewProps.xml" Id="rId59" /><Relationship Type="http://schemas.openxmlformats.org/officeDocument/2006/relationships/slide" Target="slides/slide16.xml" Id="rId20" /><Relationship Type="http://schemas.openxmlformats.org/officeDocument/2006/relationships/slide" Target="slides/slide37.xml" Id="rId41" /><Relationship Type="http://schemas.openxmlformats.org/officeDocument/2006/relationships/slide" Target="slides/slide50.xml" Id="rId54" /><Relationship Type="http://schemas.microsoft.com/office/2015/10/relationships/revisionInfo" Target="revisionInfo.xml" Id="rId62" /><Relationship Type="http://schemas.openxmlformats.org/officeDocument/2006/relationships/customXml" Target="../customXml/item1.xml" Id="rId1" /><Relationship Type="http://schemas.openxmlformats.org/officeDocument/2006/relationships/slide" Target="slides/slide2.xml" Id="rId6" /><Relationship Type="http://schemas.openxmlformats.org/officeDocument/2006/relationships/slide" Target="slides/slide11.xml" Id="rId15" /><Relationship Type="http://schemas.openxmlformats.org/officeDocument/2006/relationships/slide" Target="slides/slide19.xml" Id="rId23" /><Relationship Type="http://schemas.openxmlformats.org/officeDocument/2006/relationships/slide" Target="slides/slide24.xml" Id="rId28" /><Relationship Type="http://schemas.openxmlformats.org/officeDocument/2006/relationships/slide" Target="slides/slide32.xml" Id="rId36" /><Relationship Type="http://schemas.openxmlformats.org/officeDocument/2006/relationships/slide" Target="slides/slide45.xml" Id="rId49" /><Relationship Type="http://schemas.openxmlformats.org/officeDocument/2006/relationships/tags" Target="tags/tag1.xml" Id="rId57" /><Relationship Type="http://schemas.openxmlformats.org/officeDocument/2006/relationships/slide" Target="slides/slide6.xml" Id="rId10" /><Relationship Type="http://schemas.openxmlformats.org/officeDocument/2006/relationships/slide" Target="slides/slide27.xml" Id="rId31" /><Relationship Type="http://schemas.openxmlformats.org/officeDocument/2006/relationships/slide" Target="slides/slide40.xml" Id="rId44" /><Relationship Type="http://schemas.openxmlformats.org/officeDocument/2006/relationships/slide" Target="slides/slide48.xml" Id="rId52" /><Relationship Type="http://schemas.openxmlformats.org/officeDocument/2006/relationships/theme" Target="theme/theme1.xml" Id="rId60" /><Relationship Type="http://schemas.openxmlformats.org/officeDocument/2006/relationships/slideMaster" Target="slideMasters/slideMaster1.xml" Id="rId4" /><Relationship Type="http://schemas.openxmlformats.org/officeDocument/2006/relationships/slide" Target="slides/slide5.xml" Id="rId9" /></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229D91-37EB-48A6-B2B7-467554035155}" type="doc">
      <dgm:prSet loTypeId="urn:microsoft.com/office/officeart/2005/8/layout/hList1" loCatId="list" qsTypeId="urn:microsoft.com/office/officeart/2005/8/quickstyle/simple1" qsCatId="simple" csTypeId="urn:microsoft.com/office/officeart/2005/8/colors/accent2_2" csCatId="accent2" phldr="1"/>
      <dgm:spPr/>
      <dgm:t>
        <a:bodyPr/>
        <a:lstStyle/>
        <a:p>
          <a:endParaRPr lang="en-US"/>
        </a:p>
      </dgm:t>
    </dgm:pt>
    <dgm:pt modelId="{E1C1D004-E374-49C1-8555-E594A0E6A32F}">
      <dgm:prSet/>
      <dgm:spPr/>
      <dgm:t>
        <a:bodyPr/>
        <a:lstStyle/>
        <a:p>
          <a:r>
            <a:rPr lang="en-US" baseline="0" dirty="0"/>
            <a:t>Different types of content may require different types for retention actions taken on them:</a:t>
          </a:r>
          <a:endParaRPr lang="en-US" dirty="0"/>
        </a:p>
      </dgm:t>
    </dgm:pt>
    <dgm:pt modelId="{D4F8B7FC-2A44-4A95-BC59-AB37E04324F2}" type="parTrans" cxnId="{39A6F8F6-5794-45F6-A6F0-9270638C965C}">
      <dgm:prSet/>
      <dgm:spPr/>
      <dgm:t>
        <a:bodyPr/>
        <a:lstStyle/>
        <a:p>
          <a:endParaRPr lang="en-US"/>
        </a:p>
      </dgm:t>
    </dgm:pt>
    <dgm:pt modelId="{CDA516F5-B9DA-4CAB-87A9-E6E95D973C74}" type="sibTrans" cxnId="{39A6F8F6-5794-45F6-A6F0-9270638C965C}">
      <dgm:prSet/>
      <dgm:spPr/>
      <dgm:t>
        <a:bodyPr/>
        <a:lstStyle/>
        <a:p>
          <a:endParaRPr lang="en-US"/>
        </a:p>
      </dgm:t>
    </dgm:pt>
    <dgm:pt modelId="{ACB3819C-F640-4C84-B45C-14641FBBDAD4}">
      <dgm:prSet/>
      <dgm:spPr/>
      <dgm:t>
        <a:bodyPr/>
        <a:lstStyle/>
        <a:p>
          <a:r>
            <a:rPr lang="en-US" baseline="0"/>
            <a:t>Tax forms that need to be retained for a minimum period of time.</a:t>
          </a:r>
          <a:endParaRPr lang="en-US"/>
        </a:p>
      </dgm:t>
    </dgm:pt>
    <dgm:pt modelId="{5A175F5B-DA20-49E9-8D75-61649D283F57}" type="parTrans" cxnId="{EE9922C8-4873-4788-A692-73E21D153751}">
      <dgm:prSet/>
      <dgm:spPr/>
      <dgm:t>
        <a:bodyPr/>
        <a:lstStyle/>
        <a:p>
          <a:endParaRPr lang="en-US"/>
        </a:p>
      </dgm:t>
    </dgm:pt>
    <dgm:pt modelId="{8D51E6A5-2B9F-473A-84C4-3036015B0D99}" type="sibTrans" cxnId="{EE9922C8-4873-4788-A692-73E21D153751}">
      <dgm:prSet/>
      <dgm:spPr/>
      <dgm:t>
        <a:bodyPr/>
        <a:lstStyle/>
        <a:p>
          <a:endParaRPr lang="en-US"/>
        </a:p>
      </dgm:t>
    </dgm:pt>
    <dgm:pt modelId="{49F5592D-4151-4101-AF29-FF2C022A9DC8}">
      <dgm:prSet/>
      <dgm:spPr/>
      <dgm:t>
        <a:bodyPr/>
        <a:lstStyle/>
        <a:p>
          <a:r>
            <a:rPr lang="en-US" baseline="0"/>
            <a:t>Press materials that need to be permanently deleted when they reach a certain age.</a:t>
          </a:r>
          <a:endParaRPr lang="en-US"/>
        </a:p>
      </dgm:t>
    </dgm:pt>
    <dgm:pt modelId="{07DF4448-B8FA-4053-A087-547BDDCA0376}" type="parTrans" cxnId="{CECDE12E-2270-472D-973B-21EA9649AFFA}">
      <dgm:prSet/>
      <dgm:spPr/>
      <dgm:t>
        <a:bodyPr/>
        <a:lstStyle/>
        <a:p>
          <a:endParaRPr lang="en-US"/>
        </a:p>
      </dgm:t>
    </dgm:pt>
    <dgm:pt modelId="{90B591E9-245D-49CF-B2B6-483288D3273B}" type="sibTrans" cxnId="{CECDE12E-2270-472D-973B-21EA9649AFFA}">
      <dgm:prSet/>
      <dgm:spPr/>
      <dgm:t>
        <a:bodyPr/>
        <a:lstStyle/>
        <a:p>
          <a:endParaRPr lang="en-US"/>
        </a:p>
      </dgm:t>
    </dgm:pt>
    <dgm:pt modelId="{CBCF3442-C0BC-47A8-997D-965768ED4232}">
      <dgm:prSet/>
      <dgm:spPr/>
      <dgm:t>
        <a:bodyPr/>
        <a:lstStyle/>
        <a:p>
          <a:r>
            <a:rPr lang="en-US" baseline="0"/>
            <a:t>Competitive research that needs to be both retained and then permanently deleted.</a:t>
          </a:r>
          <a:endParaRPr lang="en-US"/>
        </a:p>
      </dgm:t>
    </dgm:pt>
    <dgm:pt modelId="{8269937B-5536-4B43-ABAD-597A904C6AF5}" type="parTrans" cxnId="{D80B6A92-84A1-4362-A405-6DA17FB59938}">
      <dgm:prSet/>
      <dgm:spPr/>
      <dgm:t>
        <a:bodyPr/>
        <a:lstStyle/>
        <a:p>
          <a:endParaRPr lang="en-US"/>
        </a:p>
      </dgm:t>
    </dgm:pt>
    <dgm:pt modelId="{00F96A89-8F87-4FB0-BFAC-D23C2BFCB767}" type="sibTrans" cxnId="{D80B6A92-84A1-4362-A405-6DA17FB59938}">
      <dgm:prSet/>
      <dgm:spPr/>
      <dgm:t>
        <a:bodyPr/>
        <a:lstStyle/>
        <a:p>
          <a:endParaRPr lang="en-US"/>
        </a:p>
      </dgm:t>
    </dgm:pt>
    <dgm:pt modelId="{EE06C5DE-D381-4DD2-8CB2-E7B52F72B19E}">
      <dgm:prSet/>
      <dgm:spPr/>
      <dgm:t>
        <a:bodyPr/>
        <a:lstStyle/>
        <a:p>
          <a:r>
            <a:rPr lang="en-US" baseline="0" dirty="0"/>
            <a:t>Work visas that must be marked as a record so that they can’t be edited or deleted.</a:t>
          </a:r>
          <a:endParaRPr lang="en-US" dirty="0"/>
        </a:p>
      </dgm:t>
    </dgm:pt>
    <dgm:pt modelId="{91B5F647-F6E3-420D-A0EF-C5C0DEE8C653}" type="parTrans" cxnId="{18DAFB77-3D6D-4AFC-9C1C-0B09FC77BA45}">
      <dgm:prSet/>
      <dgm:spPr/>
      <dgm:t>
        <a:bodyPr/>
        <a:lstStyle/>
        <a:p>
          <a:endParaRPr lang="en-US"/>
        </a:p>
      </dgm:t>
    </dgm:pt>
    <dgm:pt modelId="{B0949911-9971-4A53-A225-67B169C54AAA}" type="sibTrans" cxnId="{18DAFB77-3D6D-4AFC-9C1C-0B09FC77BA45}">
      <dgm:prSet/>
      <dgm:spPr/>
      <dgm:t>
        <a:bodyPr/>
        <a:lstStyle/>
        <a:p>
          <a:endParaRPr lang="en-US"/>
        </a:p>
      </dgm:t>
    </dgm:pt>
    <dgm:pt modelId="{2C02E225-7A5A-43E2-B33C-ED82C9328D6F}">
      <dgm:prSet/>
      <dgm:spPr/>
      <dgm:t>
        <a:bodyPr/>
        <a:lstStyle/>
        <a:p>
          <a:r>
            <a:rPr lang="en-US" baseline="0"/>
            <a:t>Different types of sensitive content may require additional protections applied on them:</a:t>
          </a:r>
          <a:endParaRPr lang="en-US" dirty="0"/>
        </a:p>
      </dgm:t>
    </dgm:pt>
    <dgm:pt modelId="{A06D7DD8-289B-4AD4-9945-D2ABD4154992}" type="parTrans" cxnId="{042A3B80-B671-4692-B1E4-BE7337159135}">
      <dgm:prSet/>
      <dgm:spPr/>
      <dgm:t>
        <a:bodyPr/>
        <a:lstStyle/>
        <a:p>
          <a:endParaRPr lang="en-US"/>
        </a:p>
      </dgm:t>
    </dgm:pt>
    <dgm:pt modelId="{0A5F18AB-4885-49C8-8BD5-A68434577E3A}" type="sibTrans" cxnId="{042A3B80-B671-4692-B1E4-BE7337159135}">
      <dgm:prSet/>
      <dgm:spPr/>
      <dgm:t>
        <a:bodyPr/>
        <a:lstStyle/>
        <a:p>
          <a:endParaRPr lang="en-US"/>
        </a:p>
      </dgm:t>
    </dgm:pt>
    <dgm:pt modelId="{686222D8-E16C-44DD-93EE-D7DC997BDC76}">
      <dgm:prSet/>
      <dgm:spPr/>
      <dgm:t>
        <a:bodyPr/>
        <a:lstStyle/>
        <a:p>
          <a:r>
            <a:rPr lang="en-US" baseline="0"/>
            <a:t>Apply a Confidential label to a document and that label can encrypt the content and apply a Confidential watermark.</a:t>
          </a:r>
          <a:endParaRPr lang="en-US"/>
        </a:p>
      </dgm:t>
    </dgm:pt>
    <dgm:pt modelId="{332C8357-3A12-4D87-A0A0-BE288542510C}" type="parTrans" cxnId="{76AF889D-5E83-47AF-9777-F88905856810}">
      <dgm:prSet/>
      <dgm:spPr/>
      <dgm:t>
        <a:bodyPr/>
        <a:lstStyle/>
        <a:p>
          <a:endParaRPr lang="en-US"/>
        </a:p>
      </dgm:t>
    </dgm:pt>
    <dgm:pt modelId="{A72CF776-C543-4BB4-BCA0-04BBEE9EC53B}" type="sibTrans" cxnId="{76AF889D-5E83-47AF-9777-F88905856810}">
      <dgm:prSet/>
      <dgm:spPr/>
      <dgm:t>
        <a:bodyPr/>
        <a:lstStyle/>
        <a:p>
          <a:endParaRPr lang="en-US"/>
        </a:p>
      </dgm:t>
    </dgm:pt>
    <dgm:pt modelId="{23377412-6D83-4ABA-8F55-1CEC48E7A23B}">
      <dgm:prSet/>
      <dgm:spPr/>
      <dgm:t>
        <a:bodyPr/>
        <a:lstStyle/>
        <a:p>
          <a:r>
            <a:rPr lang="en-US" baseline="0"/>
            <a:t>Sensitivity labels that work in Office apps on Windows, Mac, iOS, and Android. Support for Office web apps is coming soon..</a:t>
          </a:r>
          <a:endParaRPr lang="en-US"/>
        </a:p>
      </dgm:t>
    </dgm:pt>
    <dgm:pt modelId="{E71E5954-F89E-4DDE-AA26-6878EE6F58BA}" type="parTrans" cxnId="{3DE6F1A9-B363-4C0A-9A65-15EB2E794B24}">
      <dgm:prSet/>
      <dgm:spPr/>
      <dgm:t>
        <a:bodyPr/>
        <a:lstStyle/>
        <a:p>
          <a:endParaRPr lang="en-US"/>
        </a:p>
      </dgm:t>
    </dgm:pt>
    <dgm:pt modelId="{FA497451-C28C-4832-8FD5-50F62367C334}" type="sibTrans" cxnId="{3DE6F1A9-B363-4C0A-9A65-15EB2E794B24}">
      <dgm:prSet/>
      <dgm:spPr/>
      <dgm:t>
        <a:bodyPr/>
        <a:lstStyle/>
        <a:p>
          <a:endParaRPr lang="en-US"/>
        </a:p>
      </dgm:t>
    </dgm:pt>
    <dgm:pt modelId="{420A00D1-6F40-4F0A-8431-D4DFF83BD9F0}">
      <dgm:prSet/>
      <dgm:spPr/>
      <dgm:t>
        <a:bodyPr/>
        <a:lstStyle/>
        <a:p>
          <a:r>
            <a:rPr lang="en-US" baseline="0" dirty="0"/>
            <a:t>Prevent sensitive content from leaving your organization on devices running Windows, by using endpoint protection in Microsoft Intune. </a:t>
          </a:r>
          <a:endParaRPr lang="en-US" dirty="0"/>
        </a:p>
      </dgm:t>
    </dgm:pt>
    <dgm:pt modelId="{9E245ADC-8314-40B4-B84C-555ECA806190}" type="parTrans" cxnId="{2FAF1320-65C5-4295-B90C-63DABB87DD17}">
      <dgm:prSet/>
      <dgm:spPr/>
      <dgm:t>
        <a:bodyPr/>
        <a:lstStyle/>
        <a:p>
          <a:endParaRPr lang="en-US"/>
        </a:p>
      </dgm:t>
    </dgm:pt>
    <dgm:pt modelId="{CCA34265-DB15-4B32-A53D-A50B437AED1A}" type="sibTrans" cxnId="{2FAF1320-65C5-4295-B90C-63DABB87DD17}">
      <dgm:prSet/>
      <dgm:spPr/>
      <dgm:t>
        <a:bodyPr/>
        <a:lstStyle/>
        <a:p>
          <a:endParaRPr lang="en-US"/>
        </a:p>
      </dgm:t>
    </dgm:pt>
    <dgm:pt modelId="{4D20D04E-FC07-4758-AE1E-E9335A54917D}" type="pres">
      <dgm:prSet presAssocID="{EE229D91-37EB-48A6-B2B7-467554035155}" presName="Name0" presStyleCnt="0">
        <dgm:presLayoutVars>
          <dgm:dir/>
          <dgm:animLvl val="lvl"/>
          <dgm:resizeHandles val="exact"/>
        </dgm:presLayoutVars>
      </dgm:prSet>
      <dgm:spPr/>
    </dgm:pt>
    <dgm:pt modelId="{0233210A-C376-4196-834F-62AD6B903CA9}" type="pres">
      <dgm:prSet presAssocID="{E1C1D004-E374-49C1-8555-E594A0E6A32F}" presName="composite" presStyleCnt="0"/>
      <dgm:spPr/>
    </dgm:pt>
    <dgm:pt modelId="{09E041E1-358D-4EA7-B778-8E91FCA47FFF}" type="pres">
      <dgm:prSet presAssocID="{E1C1D004-E374-49C1-8555-E594A0E6A32F}" presName="parTx" presStyleLbl="alignNode1" presStyleIdx="0" presStyleCnt="2">
        <dgm:presLayoutVars>
          <dgm:chMax val="0"/>
          <dgm:chPref val="0"/>
          <dgm:bulletEnabled val="1"/>
        </dgm:presLayoutVars>
      </dgm:prSet>
      <dgm:spPr/>
    </dgm:pt>
    <dgm:pt modelId="{FFA3E5D0-1B10-4D30-993D-9466E7846039}" type="pres">
      <dgm:prSet presAssocID="{E1C1D004-E374-49C1-8555-E594A0E6A32F}" presName="desTx" presStyleLbl="alignAccFollowNode1" presStyleIdx="0" presStyleCnt="2">
        <dgm:presLayoutVars>
          <dgm:bulletEnabled val="1"/>
        </dgm:presLayoutVars>
      </dgm:prSet>
      <dgm:spPr/>
    </dgm:pt>
    <dgm:pt modelId="{2BAF310E-3041-402F-B251-5B54254BDD34}" type="pres">
      <dgm:prSet presAssocID="{CDA516F5-B9DA-4CAB-87A9-E6E95D973C74}" presName="space" presStyleCnt="0"/>
      <dgm:spPr/>
    </dgm:pt>
    <dgm:pt modelId="{E995AD1E-9439-4976-91EF-F036D1A25606}" type="pres">
      <dgm:prSet presAssocID="{2C02E225-7A5A-43E2-B33C-ED82C9328D6F}" presName="composite" presStyleCnt="0"/>
      <dgm:spPr/>
    </dgm:pt>
    <dgm:pt modelId="{98440B68-CB4A-4E07-8D6E-421DE901528D}" type="pres">
      <dgm:prSet presAssocID="{2C02E225-7A5A-43E2-B33C-ED82C9328D6F}" presName="parTx" presStyleLbl="alignNode1" presStyleIdx="1" presStyleCnt="2">
        <dgm:presLayoutVars>
          <dgm:chMax val="0"/>
          <dgm:chPref val="0"/>
          <dgm:bulletEnabled val="1"/>
        </dgm:presLayoutVars>
      </dgm:prSet>
      <dgm:spPr/>
    </dgm:pt>
    <dgm:pt modelId="{F0F876D4-DEA4-4181-8FFE-6FB64BFFB27B}" type="pres">
      <dgm:prSet presAssocID="{2C02E225-7A5A-43E2-B33C-ED82C9328D6F}" presName="desTx" presStyleLbl="alignAccFollowNode1" presStyleIdx="1" presStyleCnt="2">
        <dgm:presLayoutVars>
          <dgm:bulletEnabled val="1"/>
        </dgm:presLayoutVars>
      </dgm:prSet>
      <dgm:spPr/>
    </dgm:pt>
  </dgm:ptLst>
  <dgm:cxnLst>
    <dgm:cxn modelId="{75283111-728F-4A90-A96B-B9EAB52E7BEA}" type="presOf" srcId="{49F5592D-4151-4101-AF29-FF2C022A9DC8}" destId="{FFA3E5D0-1B10-4D30-993D-9466E7846039}" srcOrd="0" destOrd="1" presId="urn:microsoft.com/office/officeart/2005/8/layout/hList1"/>
    <dgm:cxn modelId="{B4BE5514-F859-4A47-BB9A-663D985CCF99}" type="presOf" srcId="{ACB3819C-F640-4C84-B45C-14641FBBDAD4}" destId="{FFA3E5D0-1B10-4D30-993D-9466E7846039}" srcOrd="0" destOrd="0" presId="urn:microsoft.com/office/officeart/2005/8/layout/hList1"/>
    <dgm:cxn modelId="{CF373B15-B170-483A-86A0-95268D5C50E1}" type="presOf" srcId="{420A00D1-6F40-4F0A-8431-D4DFF83BD9F0}" destId="{F0F876D4-DEA4-4181-8FFE-6FB64BFFB27B}" srcOrd="0" destOrd="2" presId="urn:microsoft.com/office/officeart/2005/8/layout/hList1"/>
    <dgm:cxn modelId="{D36AD21A-8A22-4EA4-BACF-B9DE298EA4CC}" type="presOf" srcId="{EE229D91-37EB-48A6-B2B7-467554035155}" destId="{4D20D04E-FC07-4758-AE1E-E9335A54917D}" srcOrd="0" destOrd="0" presId="urn:microsoft.com/office/officeart/2005/8/layout/hList1"/>
    <dgm:cxn modelId="{2FAF1320-65C5-4295-B90C-63DABB87DD17}" srcId="{2C02E225-7A5A-43E2-B33C-ED82C9328D6F}" destId="{420A00D1-6F40-4F0A-8431-D4DFF83BD9F0}" srcOrd="2" destOrd="0" parTransId="{9E245ADC-8314-40B4-B84C-555ECA806190}" sibTransId="{CCA34265-DB15-4B32-A53D-A50B437AED1A}"/>
    <dgm:cxn modelId="{2910ED29-E09D-4C84-AEF3-36354BF0B92B}" type="presOf" srcId="{CBCF3442-C0BC-47A8-997D-965768ED4232}" destId="{FFA3E5D0-1B10-4D30-993D-9466E7846039}" srcOrd="0" destOrd="2" presId="urn:microsoft.com/office/officeart/2005/8/layout/hList1"/>
    <dgm:cxn modelId="{CECDE12E-2270-472D-973B-21EA9649AFFA}" srcId="{E1C1D004-E374-49C1-8555-E594A0E6A32F}" destId="{49F5592D-4151-4101-AF29-FF2C022A9DC8}" srcOrd="1" destOrd="0" parTransId="{07DF4448-B8FA-4053-A087-547BDDCA0376}" sibTransId="{90B591E9-245D-49CF-B2B6-483288D3273B}"/>
    <dgm:cxn modelId="{0D9FBC54-215E-4BA7-B1FB-28EA31082051}" type="presOf" srcId="{2C02E225-7A5A-43E2-B33C-ED82C9328D6F}" destId="{98440B68-CB4A-4E07-8D6E-421DE901528D}" srcOrd="0" destOrd="0" presId="urn:microsoft.com/office/officeart/2005/8/layout/hList1"/>
    <dgm:cxn modelId="{18DAFB77-3D6D-4AFC-9C1C-0B09FC77BA45}" srcId="{E1C1D004-E374-49C1-8555-E594A0E6A32F}" destId="{EE06C5DE-D381-4DD2-8CB2-E7B52F72B19E}" srcOrd="3" destOrd="0" parTransId="{91B5F647-F6E3-420D-A0EF-C5C0DEE8C653}" sibTransId="{B0949911-9971-4A53-A225-67B169C54AAA}"/>
    <dgm:cxn modelId="{042A3B80-B671-4692-B1E4-BE7337159135}" srcId="{EE229D91-37EB-48A6-B2B7-467554035155}" destId="{2C02E225-7A5A-43E2-B33C-ED82C9328D6F}" srcOrd="1" destOrd="0" parTransId="{A06D7DD8-289B-4AD4-9945-D2ABD4154992}" sibTransId="{0A5F18AB-4885-49C8-8BD5-A68434577E3A}"/>
    <dgm:cxn modelId="{3C728B8A-BE98-489F-B01D-58DB2828BA11}" type="presOf" srcId="{23377412-6D83-4ABA-8F55-1CEC48E7A23B}" destId="{F0F876D4-DEA4-4181-8FFE-6FB64BFFB27B}" srcOrd="0" destOrd="1" presId="urn:microsoft.com/office/officeart/2005/8/layout/hList1"/>
    <dgm:cxn modelId="{D80B6A92-84A1-4362-A405-6DA17FB59938}" srcId="{E1C1D004-E374-49C1-8555-E594A0E6A32F}" destId="{CBCF3442-C0BC-47A8-997D-965768ED4232}" srcOrd="2" destOrd="0" parTransId="{8269937B-5536-4B43-ABAD-597A904C6AF5}" sibTransId="{00F96A89-8F87-4FB0-BFAC-D23C2BFCB767}"/>
    <dgm:cxn modelId="{488D639C-DF69-4E5A-82E1-5DB0D1384B9F}" type="presOf" srcId="{E1C1D004-E374-49C1-8555-E594A0E6A32F}" destId="{09E041E1-358D-4EA7-B778-8E91FCA47FFF}" srcOrd="0" destOrd="0" presId="urn:microsoft.com/office/officeart/2005/8/layout/hList1"/>
    <dgm:cxn modelId="{76AF889D-5E83-47AF-9777-F88905856810}" srcId="{2C02E225-7A5A-43E2-B33C-ED82C9328D6F}" destId="{686222D8-E16C-44DD-93EE-D7DC997BDC76}" srcOrd="0" destOrd="0" parTransId="{332C8357-3A12-4D87-A0A0-BE288542510C}" sibTransId="{A72CF776-C543-4BB4-BCA0-04BBEE9EC53B}"/>
    <dgm:cxn modelId="{3DE6F1A9-B363-4C0A-9A65-15EB2E794B24}" srcId="{2C02E225-7A5A-43E2-B33C-ED82C9328D6F}" destId="{23377412-6D83-4ABA-8F55-1CEC48E7A23B}" srcOrd="1" destOrd="0" parTransId="{E71E5954-F89E-4DDE-AA26-6878EE6F58BA}" sibTransId="{FA497451-C28C-4832-8FD5-50F62367C334}"/>
    <dgm:cxn modelId="{A22833C7-2A70-47A1-93B5-BDF04FF76194}" type="presOf" srcId="{EE06C5DE-D381-4DD2-8CB2-E7B52F72B19E}" destId="{FFA3E5D0-1B10-4D30-993D-9466E7846039}" srcOrd="0" destOrd="3" presId="urn:microsoft.com/office/officeart/2005/8/layout/hList1"/>
    <dgm:cxn modelId="{EE9922C8-4873-4788-A692-73E21D153751}" srcId="{E1C1D004-E374-49C1-8555-E594A0E6A32F}" destId="{ACB3819C-F640-4C84-B45C-14641FBBDAD4}" srcOrd="0" destOrd="0" parTransId="{5A175F5B-DA20-49E9-8D75-61649D283F57}" sibTransId="{8D51E6A5-2B9F-473A-84C4-3036015B0D99}"/>
    <dgm:cxn modelId="{457332D3-3AAC-4BCF-8586-1EFF723003EF}" type="presOf" srcId="{686222D8-E16C-44DD-93EE-D7DC997BDC76}" destId="{F0F876D4-DEA4-4181-8FFE-6FB64BFFB27B}" srcOrd="0" destOrd="0" presId="urn:microsoft.com/office/officeart/2005/8/layout/hList1"/>
    <dgm:cxn modelId="{39A6F8F6-5794-45F6-A6F0-9270638C965C}" srcId="{EE229D91-37EB-48A6-B2B7-467554035155}" destId="{E1C1D004-E374-49C1-8555-E594A0E6A32F}" srcOrd="0" destOrd="0" parTransId="{D4F8B7FC-2A44-4A95-BC59-AB37E04324F2}" sibTransId="{CDA516F5-B9DA-4CAB-87A9-E6E95D973C74}"/>
    <dgm:cxn modelId="{8CC19045-70E9-43E8-AF4A-4F654CDF52D3}" type="presParOf" srcId="{4D20D04E-FC07-4758-AE1E-E9335A54917D}" destId="{0233210A-C376-4196-834F-62AD6B903CA9}" srcOrd="0" destOrd="0" presId="urn:microsoft.com/office/officeart/2005/8/layout/hList1"/>
    <dgm:cxn modelId="{69A3E7AD-7D92-4CA9-A941-2FC9C51867F2}" type="presParOf" srcId="{0233210A-C376-4196-834F-62AD6B903CA9}" destId="{09E041E1-358D-4EA7-B778-8E91FCA47FFF}" srcOrd="0" destOrd="0" presId="urn:microsoft.com/office/officeart/2005/8/layout/hList1"/>
    <dgm:cxn modelId="{E02FFC3C-5F78-4E16-A530-0258FC226C39}" type="presParOf" srcId="{0233210A-C376-4196-834F-62AD6B903CA9}" destId="{FFA3E5D0-1B10-4D30-993D-9466E7846039}" srcOrd="1" destOrd="0" presId="urn:microsoft.com/office/officeart/2005/8/layout/hList1"/>
    <dgm:cxn modelId="{A2CE9783-42FB-4FCF-9531-5843735936ED}" type="presParOf" srcId="{4D20D04E-FC07-4758-AE1E-E9335A54917D}" destId="{2BAF310E-3041-402F-B251-5B54254BDD34}" srcOrd="1" destOrd="0" presId="urn:microsoft.com/office/officeart/2005/8/layout/hList1"/>
    <dgm:cxn modelId="{B1369542-45C0-471E-BA57-5991881303A3}" type="presParOf" srcId="{4D20D04E-FC07-4758-AE1E-E9335A54917D}" destId="{E995AD1E-9439-4976-91EF-F036D1A25606}" srcOrd="2" destOrd="0" presId="urn:microsoft.com/office/officeart/2005/8/layout/hList1"/>
    <dgm:cxn modelId="{B26811AB-A488-4E6B-8EA4-6F54C79573A5}" type="presParOf" srcId="{E995AD1E-9439-4976-91EF-F036D1A25606}" destId="{98440B68-CB4A-4E07-8D6E-421DE901528D}" srcOrd="0" destOrd="0" presId="urn:microsoft.com/office/officeart/2005/8/layout/hList1"/>
    <dgm:cxn modelId="{FB1F8CEF-508F-4C90-A854-EBE449768F99}" type="presParOf" srcId="{E995AD1E-9439-4976-91EF-F036D1A25606}" destId="{F0F876D4-DEA4-4181-8FFE-6FB64BFFB27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674B8B-A385-415B-AC01-22F6965CCDBF}" type="doc">
      <dgm:prSet loTypeId="urn:microsoft.com/office/officeart/2005/8/layout/chevron2" loCatId="process" qsTypeId="urn:microsoft.com/office/officeart/2005/8/quickstyle/simple1" qsCatId="simple" csTypeId="urn:microsoft.com/office/officeart/2005/8/colors/accent2_3" csCatId="accent2" phldr="1"/>
      <dgm:spPr/>
      <dgm:t>
        <a:bodyPr/>
        <a:lstStyle/>
        <a:p>
          <a:endParaRPr lang="en-US"/>
        </a:p>
      </dgm:t>
    </dgm:pt>
    <dgm:pt modelId="{8DC94EC1-6AF4-4CA8-B74D-AD6B4A134074}">
      <dgm:prSet/>
      <dgm:spPr/>
      <dgm:t>
        <a:bodyPr/>
        <a:lstStyle/>
        <a:p>
          <a:r>
            <a:rPr lang="en-US" baseline="0"/>
            <a:t>Admin</a:t>
          </a:r>
          <a:endParaRPr lang="en-US"/>
        </a:p>
      </dgm:t>
    </dgm:pt>
    <dgm:pt modelId="{A33DA9C9-071D-4671-B06E-6345929ACA94}" type="parTrans" cxnId="{4F49FF9E-CDE5-432B-9640-8345E1F2CA2E}">
      <dgm:prSet/>
      <dgm:spPr/>
      <dgm:t>
        <a:bodyPr/>
        <a:lstStyle/>
        <a:p>
          <a:endParaRPr lang="en-US"/>
        </a:p>
      </dgm:t>
    </dgm:pt>
    <dgm:pt modelId="{467AA51A-5220-4ED4-A8F3-D452607C71B4}" type="sibTrans" cxnId="{4F49FF9E-CDE5-432B-9640-8345E1F2CA2E}">
      <dgm:prSet/>
      <dgm:spPr/>
      <dgm:t>
        <a:bodyPr/>
        <a:lstStyle/>
        <a:p>
          <a:endParaRPr lang="en-US"/>
        </a:p>
      </dgm:t>
    </dgm:pt>
    <dgm:pt modelId="{E135BB46-AFB2-4E37-AD25-808FCA995064}">
      <dgm:prSet/>
      <dgm:spPr/>
      <dgm:t>
        <a:bodyPr/>
        <a:lstStyle/>
        <a:p>
          <a:r>
            <a:rPr lang="en-US" baseline="0"/>
            <a:t>Creates a sensitivity label</a:t>
          </a:r>
          <a:endParaRPr lang="en-US"/>
        </a:p>
      </dgm:t>
    </dgm:pt>
    <dgm:pt modelId="{76DFD3DE-7F89-4C1B-B496-5FA3FF36256E}" type="parTrans" cxnId="{18526721-9D57-4803-BF6A-7FC71985A732}">
      <dgm:prSet/>
      <dgm:spPr/>
      <dgm:t>
        <a:bodyPr/>
        <a:lstStyle/>
        <a:p>
          <a:endParaRPr lang="en-US"/>
        </a:p>
      </dgm:t>
    </dgm:pt>
    <dgm:pt modelId="{5F13B9E9-91EA-44BB-A89A-B1DB6EB12164}" type="sibTrans" cxnId="{18526721-9D57-4803-BF6A-7FC71985A732}">
      <dgm:prSet/>
      <dgm:spPr/>
      <dgm:t>
        <a:bodyPr/>
        <a:lstStyle/>
        <a:p>
          <a:endParaRPr lang="en-US"/>
        </a:p>
      </dgm:t>
    </dgm:pt>
    <dgm:pt modelId="{5A04279C-946D-4113-BE07-4311843D7226}">
      <dgm:prSet/>
      <dgm:spPr/>
      <dgm:t>
        <a:bodyPr/>
        <a:lstStyle/>
        <a:p>
          <a:r>
            <a:rPr lang="en-US" baseline="0"/>
            <a:t>Publish the sensitivity label to users and groups selected in a label policy</a:t>
          </a:r>
          <a:endParaRPr lang="en-US"/>
        </a:p>
      </dgm:t>
    </dgm:pt>
    <dgm:pt modelId="{92300490-E74B-406E-897B-9CB47AFEE1BF}" type="parTrans" cxnId="{CF00E0F1-15BF-4976-A851-2A336C837F0B}">
      <dgm:prSet/>
      <dgm:spPr/>
      <dgm:t>
        <a:bodyPr/>
        <a:lstStyle/>
        <a:p>
          <a:endParaRPr lang="en-US"/>
        </a:p>
      </dgm:t>
    </dgm:pt>
    <dgm:pt modelId="{AAF1071C-D109-4C06-881F-BBEC37D70B18}" type="sibTrans" cxnId="{CF00E0F1-15BF-4976-A851-2A336C837F0B}">
      <dgm:prSet/>
      <dgm:spPr/>
      <dgm:t>
        <a:bodyPr/>
        <a:lstStyle/>
        <a:p>
          <a:endParaRPr lang="en-US"/>
        </a:p>
      </dgm:t>
    </dgm:pt>
    <dgm:pt modelId="{7DEA077F-D499-4429-8859-D2F08734838B}">
      <dgm:prSet/>
      <dgm:spPr/>
      <dgm:t>
        <a:bodyPr/>
        <a:lstStyle/>
        <a:p>
          <a:r>
            <a:rPr lang="en-US" baseline="0"/>
            <a:t>End User</a:t>
          </a:r>
          <a:endParaRPr lang="en-US"/>
        </a:p>
      </dgm:t>
    </dgm:pt>
    <dgm:pt modelId="{D5FF476B-2599-4B1F-9D01-2750461CB06B}" type="parTrans" cxnId="{74B1DE99-761B-49AD-B5F4-F8446EF9C7EB}">
      <dgm:prSet/>
      <dgm:spPr/>
      <dgm:t>
        <a:bodyPr/>
        <a:lstStyle/>
        <a:p>
          <a:endParaRPr lang="en-US"/>
        </a:p>
      </dgm:t>
    </dgm:pt>
    <dgm:pt modelId="{6A05138E-D6F4-4D12-A8BB-4FA1779ECDEB}" type="sibTrans" cxnId="{74B1DE99-761B-49AD-B5F4-F8446EF9C7EB}">
      <dgm:prSet/>
      <dgm:spPr/>
      <dgm:t>
        <a:bodyPr/>
        <a:lstStyle/>
        <a:p>
          <a:endParaRPr lang="en-US"/>
        </a:p>
      </dgm:t>
    </dgm:pt>
    <dgm:pt modelId="{08DDAE71-018B-4DCA-8F81-DF9D118535E7}">
      <dgm:prSet/>
      <dgm:spPr/>
      <dgm:t>
        <a:bodyPr/>
        <a:lstStyle/>
        <a:p>
          <a:r>
            <a:rPr lang="en-US" baseline="0" dirty="0"/>
            <a:t>Works on a document in SPO/ODFB and sees the available labels</a:t>
          </a:r>
          <a:endParaRPr lang="en-US" dirty="0"/>
        </a:p>
      </dgm:t>
    </dgm:pt>
    <dgm:pt modelId="{029C1023-F2A7-41DA-B4A1-5824C162CE4C}" type="parTrans" cxnId="{991943E5-EB95-4C59-A5E1-7A5CDE0177FF}">
      <dgm:prSet/>
      <dgm:spPr/>
      <dgm:t>
        <a:bodyPr/>
        <a:lstStyle/>
        <a:p>
          <a:endParaRPr lang="en-US"/>
        </a:p>
      </dgm:t>
    </dgm:pt>
    <dgm:pt modelId="{9459221B-5A8F-4045-8ECA-D4DA1B03BB82}" type="sibTrans" cxnId="{991943E5-EB95-4C59-A5E1-7A5CDE0177FF}">
      <dgm:prSet/>
      <dgm:spPr/>
      <dgm:t>
        <a:bodyPr/>
        <a:lstStyle/>
        <a:p>
          <a:endParaRPr lang="en-US"/>
        </a:p>
      </dgm:t>
    </dgm:pt>
    <dgm:pt modelId="{BF7CCB99-FEFC-427F-B0BE-A9444FB94AB8}">
      <dgm:prSet/>
      <dgm:spPr/>
      <dgm:t>
        <a:bodyPr/>
        <a:lstStyle/>
        <a:p>
          <a:r>
            <a:rPr lang="en-US" baseline="0"/>
            <a:t>Classifies the document by applying a label</a:t>
          </a:r>
          <a:endParaRPr lang="en-US"/>
        </a:p>
      </dgm:t>
    </dgm:pt>
    <dgm:pt modelId="{A085BBB8-7704-43C9-B79D-669E4D298402}" type="parTrans" cxnId="{BA8CCAFE-4E7C-4987-98AC-037631BE08F0}">
      <dgm:prSet/>
      <dgm:spPr/>
      <dgm:t>
        <a:bodyPr/>
        <a:lstStyle/>
        <a:p>
          <a:endParaRPr lang="en-US"/>
        </a:p>
      </dgm:t>
    </dgm:pt>
    <dgm:pt modelId="{50819045-A190-4460-AD33-862D23DEFE15}" type="sibTrans" cxnId="{BA8CCAFE-4E7C-4987-98AC-037631BE08F0}">
      <dgm:prSet/>
      <dgm:spPr/>
      <dgm:t>
        <a:bodyPr/>
        <a:lstStyle/>
        <a:p>
          <a:endParaRPr lang="en-US"/>
        </a:p>
      </dgm:t>
    </dgm:pt>
    <dgm:pt modelId="{9FCD0002-CAA0-48BE-AE35-15A05C6BE774}">
      <dgm:prSet/>
      <dgm:spPr/>
      <dgm:t>
        <a:bodyPr/>
        <a:lstStyle/>
        <a:p>
          <a:r>
            <a:rPr lang="en-US" baseline="0"/>
            <a:t>Office or third-party app/service</a:t>
          </a:r>
          <a:endParaRPr lang="en-US"/>
        </a:p>
      </dgm:t>
    </dgm:pt>
    <dgm:pt modelId="{1239001C-1E4A-4860-B063-D4BA0CF0EE7B}" type="parTrans" cxnId="{B65F8333-A121-4CED-B9CD-E7A49F827569}">
      <dgm:prSet/>
      <dgm:spPr/>
      <dgm:t>
        <a:bodyPr/>
        <a:lstStyle/>
        <a:p>
          <a:endParaRPr lang="en-US"/>
        </a:p>
      </dgm:t>
    </dgm:pt>
    <dgm:pt modelId="{DEDFBD3A-C336-4E78-8A34-B05A643AE646}" type="sibTrans" cxnId="{B65F8333-A121-4CED-B9CD-E7A49F827569}">
      <dgm:prSet/>
      <dgm:spPr/>
      <dgm:t>
        <a:bodyPr/>
        <a:lstStyle/>
        <a:p>
          <a:endParaRPr lang="en-US"/>
        </a:p>
      </dgm:t>
    </dgm:pt>
    <dgm:pt modelId="{C8A964B8-EE33-49A1-80D3-CF0666F43CB6}">
      <dgm:prSet/>
      <dgm:spPr/>
      <dgm:t>
        <a:bodyPr/>
        <a:lstStyle/>
        <a:p>
          <a:r>
            <a:rPr lang="en-US" baseline="0"/>
            <a:t>Enforces protection settings on the email or document based on the applied label</a:t>
          </a:r>
          <a:endParaRPr lang="en-US"/>
        </a:p>
      </dgm:t>
    </dgm:pt>
    <dgm:pt modelId="{BD8E5A43-2D19-4109-88DD-03C926CB7702}" type="parTrans" cxnId="{6262B655-0FB4-40F8-8023-289D8EE14202}">
      <dgm:prSet/>
      <dgm:spPr/>
      <dgm:t>
        <a:bodyPr/>
        <a:lstStyle/>
        <a:p>
          <a:endParaRPr lang="en-US"/>
        </a:p>
      </dgm:t>
    </dgm:pt>
    <dgm:pt modelId="{55127BA0-4124-4709-8CCC-4B9A34CF2FFC}" type="sibTrans" cxnId="{6262B655-0FB4-40F8-8023-289D8EE14202}">
      <dgm:prSet/>
      <dgm:spPr/>
      <dgm:t>
        <a:bodyPr/>
        <a:lstStyle/>
        <a:p>
          <a:endParaRPr lang="en-US"/>
        </a:p>
      </dgm:t>
    </dgm:pt>
    <dgm:pt modelId="{16504FD7-030C-4542-8CB9-68644F95C53F}" type="pres">
      <dgm:prSet presAssocID="{C4674B8B-A385-415B-AC01-22F6965CCDBF}" presName="linearFlow" presStyleCnt="0">
        <dgm:presLayoutVars>
          <dgm:dir/>
          <dgm:animLvl val="lvl"/>
          <dgm:resizeHandles val="exact"/>
        </dgm:presLayoutVars>
      </dgm:prSet>
      <dgm:spPr/>
    </dgm:pt>
    <dgm:pt modelId="{489B2D3C-B237-4822-83CC-39AF87A641A3}" type="pres">
      <dgm:prSet presAssocID="{8DC94EC1-6AF4-4CA8-B74D-AD6B4A134074}" presName="composite" presStyleCnt="0"/>
      <dgm:spPr/>
    </dgm:pt>
    <dgm:pt modelId="{CA0BDA0F-B5B3-4FCD-9AFE-5DB06838852B}" type="pres">
      <dgm:prSet presAssocID="{8DC94EC1-6AF4-4CA8-B74D-AD6B4A134074}" presName="parentText" presStyleLbl="alignNode1" presStyleIdx="0" presStyleCnt="3">
        <dgm:presLayoutVars>
          <dgm:chMax val="1"/>
          <dgm:bulletEnabled val="1"/>
        </dgm:presLayoutVars>
      </dgm:prSet>
      <dgm:spPr/>
    </dgm:pt>
    <dgm:pt modelId="{943E0CDE-10C2-4095-A554-7EA755E88140}" type="pres">
      <dgm:prSet presAssocID="{8DC94EC1-6AF4-4CA8-B74D-AD6B4A134074}" presName="descendantText" presStyleLbl="alignAcc1" presStyleIdx="0" presStyleCnt="3">
        <dgm:presLayoutVars>
          <dgm:bulletEnabled val="1"/>
        </dgm:presLayoutVars>
      </dgm:prSet>
      <dgm:spPr/>
    </dgm:pt>
    <dgm:pt modelId="{3671AD0B-CBED-448D-A32E-D09B09BAD3D3}" type="pres">
      <dgm:prSet presAssocID="{467AA51A-5220-4ED4-A8F3-D452607C71B4}" presName="sp" presStyleCnt="0"/>
      <dgm:spPr/>
    </dgm:pt>
    <dgm:pt modelId="{CC232231-6F38-4884-8555-8E51C3C2F164}" type="pres">
      <dgm:prSet presAssocID="{7DEA077F-D499-4429-8859-D2F08734838B}" presName="composite" presStyleCnt="0"/>
      <dgm:spPr/>
    </dgm:pt>
    <dgm:pt modelId="{6AB696C5-88B4-46A6-8060-C2F4DC350591}" type="pres">
      <dgm:prSet presAssocID="{7DEA077F-D499-4429-8859-D2F08734838B}" presName="parentText" presStyleLbl="alignNode1" presStyleIdx="1" presStyleCnt="3">
        <dgm:presLayoutVars>
          <dgm:chMax val="1"/>
          <dgm:bulletEnabled val="1"/>
        </dgm:presLayoutVars>
      </dgm:prSet>
      <dgm:spPr/>
    </dgm:pt>
    <dgm:pt modelId="{F6114767-072C-4663-BC4D-42B4BD11A496}" type="pres">
      <dgm:prSet presAssocID="{7DEA077F-D499-4429-8859-D2F08734838B}" presName="descendantText" presStyleLbl="alignAcc1" presStyleIdx="1" presStyleCnt="3">
        <dgm:presLayoutVars>
          <dgm:bulletEnabled val="1"/>
        </dgm:presLayoutVars>
      </dgm:prSet>
      <dgm:spPr/>
    </dgm:pt>
    <dgm:pt modelId="{0D6AFF32-CDF6-41C8-BDFE-65777B62E379}" type="pres">
      <dgm:prSet presAssocID="{6A05138E-D6F4-4D12-A8BB-4FA1779ECDEB}" presName="sp" presStyleCnt="0"/>
      <dgm:spPr/>
    </dgm:pt>
    <dgm:pt modelId="{A8AE55D1-F8EC-4F25-9BD6-1DDC0233CDF7}" type="pres">
      <dgm:prSet presAssocID="{9FCD0002-CAA0-48BE-AE35-15A05C6BE774}" presName="composite" presStyleCnt="0"/>
      <dgm:spPr/>
    </dgm:pt>
    <dgm:pt modelId="{7013F4FC-1E99-4859-86B4-8A0F84E59791}" type="pres">
      <dgm:prSet presAssocID="{9FCD0002-CAA0-48BE-AE35-15A05C6BE774}" presName="parentText" presStyleLbl="alignNode1" presStyleIdx="2" presStyleCnt="3">
        <dgm:presLayoutVars>
          <dgm:chMax val="1"/>
          <dgm:bulletEnabled val="1"/>
        </dgm:presLayoutVars>
      </dgm:prSet>
      <dgm:spPr/>
    </dgm:pt>
    <dgm:pt modelId="{26B4D89D-5A9F-46D0-81B3-6B6F6835598E}" type="pres">
      <dgm:prSet presAssocID="{9FCD0002-CAA0-48BE-AE35-15A05C6BE774}" presName="descendantText" presStyleLbl="alignAcc1" presStyleIdx="2" presStyleCnt="3">
        <dgm:presLayoutVars>
          <dgm:bulletEnabled val="1"/>
        </dgm:presLayoutVars>
      </dgm:prSet>
      <dgm:spPr/>
    </dgm:pt>
  </dgm:ptLst>
  <dgm:cxnLst>
    <dgm:cxn modelId="{D8BECF06-A93C-47B7-8F25-C1D8D4766B28}" type="presOf" srcId="{8DC94EC1-6AF4-4CA8-B74D-AD6B4A134074}" destId="{CA0BDA0F-B5B3-4FCD-9AFE-5DB06838852B}" srcOrd="0" destOrd="0" presId="urn:microsoft.com/office/officeart/2005/8/layout/chevron2"/>
    <dgm:cxn modelId="{759E5F0A-587E-4127-9228-493C61075A12}" type="presOf" srcId="{BF7CCB99-FEFC-427F-B0BE-A9444FB94AB8}" destId="{F6114767-072C-4663-BC4D-42B4BD11A496}" srcOrd="0" destOrd="1" presId="urn:microsoft.com/office/officeart/2005/8/layout/chevron2"/>
    <dgm:cxn modelId="{18526721-9D57-4803-BF6A-7FC71985A732}" srcId="{8DC94EC1-6AF4-4CA8-B74D-AD6B4A134074}" destId="{E135BB46-AFB2-4E37-AD25-808FCA995064}" srcOrd="0" destOrd="0" parTransId="{76DFD3DE-7F89-4C1B-B496-5FA3FF36256E}" sibTransId="{5F13B9E9-91EA-44BB-A89A-B1DB6EB12164}"/>
    <dgm:cxn modelId="{8424B231-3E4A-4BD0-A457-A48727E8DED5}" type="presOf" srcId="{5A04279C-946D-4113-BE07-4311843D7226}" destId="{943E0CDE-10C2-4095-A554-7EA755E88140}" srcOrd="0" destOrd="1" presId="urn:microsoft.com/office/officeart/2005/8/layout/chevron2"/>
    <dgm:cxn modelId="{B65F8333-A121-4CED-B9CD-E7A49F827569}" srcId="{C4674B8B-A385-415B-AC01-22F6965CCDBF}" destId="{9FCD0002-CAA0-48BE-AE35-15A05C6BE774}" srcOrd="2" destOrd="0" parTransId="{1239001C-1E4A-4860-B063-D4BA0CF0EE7B}" sibTransId="{DEDFBD3A-C336-4E78-8A34-B05A643AE646}"/>
    <dgm:cxn modelId="{6262B655-0FB4-40F8-8023-289D8EE14202}" srcId="{9FCD0002-CAA0-48BE-AE35-15A05C6BE774}" destId="{C8A964B8-EE33-49A1-80D3-CF0666F43CB6}" srcOrd="0" destOrd="0" parTransId="{BD8E5A43-2D19-4109-88DD-03C926CB7702}" sibTransId="{55127BA0-4124-4709-8CCC-4B9A34CF2FFC}"/>
    <dgm:cxn modelId="{74B1DE99-761B-49AD-B5F4-F8446EF9C7EB}" srcId="{C4674B8B-A385-415B-AC01-22F6965CCDBF}" destId="{7DEA077F-D499-4429-8859-D2F08734838B}" srcOrd="1" destOrd="0" parTransId="{D5FF476B-2599-4B1F-9D01-2750461CB06B}" sibTransId="{6A05138E-D6F4-4D12-A8BB-4FA1779ECDEB}"/>
    <dgm:cxn modelId="{4F49FF9E-CDE5-432B-9640-8345E1F2CA2E}" srcId="{C4674B8B-A385-415B-AC01-22F6965CCDBF}" destId="{8DC94EC1-6AF4-4CA8-B74D-AD6B4A134074}" srcOrd="0" destOrd="0" parTransId="{A33DA9C9-071D-4671-B06E-6345929ACA94}" sibTransId="{467AA51A-5220-4ED4-A8F3-D452607C71B4}"/>
    <dgm:cxn modelId="{A263A3A3-7704-4E7E-A2F0-8B2CCA56B413}" type="presOf" srcId="{C8A964B8-EE33-49A1-80D3-CF0666F43CB6}" destId="{26B4D89D-5A9F-46D0-81B3-6B6F6835598E}" srcOrd="0" destOrd="0" presId="urn:microsoft.com/office/officeart/2005/8/layout/chevron2"/>
    <dgm:cxn modelId="{B22E6FAF-F269-43D4-A540-31AE6347BFCF}" type="presOf" srcId="{E135BB46-AFB2-4E37-AD25-808FCA995064}" destId="{943E0CDE-10C2-4095-A554-7EA755E88140}" srcOrd="0" destOrd="0" presId="urn:microsoft.com/office/officeart/2005/8/layout/chevron2"/>
    <dgm:cxn modelId="{EA9DD2B1-FC13-4721-B463-04D2B4DDE55A}" type="presOf" srcId="{08DDAE71-018B-4DCA-8F81-DF9D118535E7}" destId="{F6114767-072C-4663-BC4D-42B4BD11A496}" srcOrd="0" destOrd="0" presId="urn:microsoft.com/office/officeart/2005/8/layout/chevron2"/>
    <dgm:cxn modelId="{A81DE1DC-D06B-4A73-A4AA-2C2F4DDBC8F6}" type="presOf" srcId="{9FCD0002-CAA0-48BE-AE35-15A05C6BE774}" destId="{7013F4FC-1E99-4859-86B4-8A0F84E59791}" srcOrd="0" destOrd="0" presId="urn:microsoft.com/office/officeart/2005/8/layout/chevron2"/>
    <dgm:cxn modelId="{991943E5-EB95-4C59-A5E1-7A5CDE0177FF}" srcId="{7DEA077F-D499-4429-8859-D2F08734838B}" destId="{08DDAE71-018B-4DCA-8F81-DF9D118535E7}" srcOrd="0" destOrd="0" parTransId="{029C1023-F2A7-41DA-B4A1-5824C162CE4C}" sibTransId="{9459221B-5A8F-4045-8ECA-D4DA1B03BB82}"/>
    <dgm:cxn modelId="{FCEC3DEF-3F88-45B5-8C55-3C1F4B450834}" type="presOf" srcId="{7DEA077F-D499-4429-8859-D2F08734838B}" destId="{6AB696C5-88B4-46A6-8060-C2F4DC350591}" srcOrd="0" destOrd="0" presId="urn:microsoft.com/office/officeart/2005/8/layout/chevron2"/>
    <dgm:cxn modelId="{CF00E0F1-15BF-4976-A851-2A336C837F0B}" srcId="{8DC94EC1-6AF4-4CA8-B74D-AD6B4A134074}" destId="{5A04279C-946D-4113-BE07-4311843D7226}" srcOrd="1" destOrd="0" parTransId="{92300490-E74B-406E-897B-9CB47AFEE1BF}" sibTransId="{AAF1071C-D109-4C06-881F-BBEC37D70B18}"/>
    <dgm:cxn modelId="{082295F5-DC57-45F8-8029-18E72F50B2E8}" type="presOf" srcId="{C4674B8B-A385-415B-AC01-22F6965CCDBF}" destId="{16504FD7-030C-4542-8CB9-68644F95C53F}" srcOrd="0" destOrd="0" presId="urn:microsoft.com/office/officeart/2005/8/layout/chevron2"/>
    <dgm:cxn modelId="{BA8CCAFE-4E7C-4987-98AC-037631BE08F0}" srcId="{7DEA077F-D499-4429-8859-D2F08734838B}" destId="{BF7CCB99-FEFC-427F-B0BE-A9444FB94AB8}" srcOrd="1" destOrd="0" parTransId="{A085BBB8-7704-43C9-B79D-669E4D298402}" sibTransId="{50819045-A190-4460-AD33-862D23DEFE15}"/>
    <dgm:cxn modelId="{B16368F4-5EE6-43BC-809D-6C2DDDBB3715}" type="presParOf" srcId="{16504FD7-030C-4542-8CB9-68644F95C53F}" destId="{489B2D3C-B237-4822-83CC-39AF87A641A3}" srcOrd="0" destOrd="0" presId="urn:microsoft.com/office/officeart/2005/8/layout/chevron2"/>
    <dgm:cxn modelId="{8033FA5C-87B6-4409-B4A4-B44115299D3B}" type="presParOf" srcId="{489B2D3C-B237-4822-83CC-39AF87A641A3}" destId="{CA0BDA0F-B5B3-4FCD-9AFE-5DB06838852B}" srcOrd="0" destOrd="0" presId="urn:microsoft.com/office/officeart/2005/8/layout/chevron2"/>
    <dgm:cxn modelId="{C7FA5301-2057-404E-BB11-3A6EAEC789B0}" type="presParOf" srcId="{489B2D3C-B237-4822-83CC-39AF87A641A3}" destId="{943E0CDE-10C2-4095-A554-7EA755E88140}" srcOrd="1" destOrd="0" presId="urn:microsoft.com/office/officeart/2005/8/layout/chevron2"/>
    <dgm:cxn modelId="{13E6B82D-C1E4-46F4-8023-420EE1220F4E}" type="presParOf" srcId="{16504FD7-030C-4542-8CB9-68644F95C53F}" destId="{3671AD0B-CBED-448D-A32E-D09B09BAD3D3}" srcOrd="1" destOrd="0" presId="urn:microsoft.com/office/officeart/2005/8/layout/chevron2"/>
    <dgm:cxn modelId="{39E27D68-C062-4A0D-BD6A-37DCC327EDC9}" type="presParOf" srcId="{16504FD7-030C-4542-8CB9-68644F95C53F}" destId="{CC232231-6F38-4884-8555-8E51C3C2F164}" srcOrd="2" destOrd="0" presId="urn:microsoft.com/office/officeart/2005/8/layout/chevron2"/>
    <dgm:cxn modelId="{5CDD859E-298E-4EFA-895F-C1BB9BFFEA3A}" type="presParOf" srcId="{CC232231-6F38-4884-8555-8E51C3C2F164}" destId="{6AB696C5-88B4-46A6-8060-C2F4DC350591}" srcOrd="0" destOrd="0" presId="urn:microsoft.com/office/officeart/2005/8/layout/chevron2"/>
    <dgm:cxn modelId="{57AF6905-F2E7-494D-9917-7F41E1C52DB7}" type="presParOf" srcId="{CC232231-6F38-4884-8555-8E51C3C2F164}" destId="{F6114767-072C-4663-BC4D-42B4BD11A496}" srcOrd="1" destOrd="0" presId="urn:microsoft.com/office/officeart/2005/8/layout/chevron2"/>
    <dgm:cxn modelId="{9E11D381-8234-4C85-9B64-CCCE2986537D}" type="presParOf" srcId="{16504FD7-030C-4542-8CB9-68644F95C53F}" destId="{0D6AFF32-CDF6-41C8-BDFE-65777B62E379}" srcOrd="3" destOrd="0" presId="urn:microsoft.com/office/officeart/2005/8/layout/chevron2"/>
    <dgm:cxn modelId="{B3F56745-B040-4B87-9F4A-927A0F833C6C}" type="presParOf" srcId="{16504FD7-030C-4542-8CB9-68644F95C53F}" destId="{A8AE55D1-F8EC-4F25-9BD6-1DDC0233CDF7}" srcOrd="4" destOrd="0" presId="urn:microsoft.com/office/officeart/2005/8/layout/chevron2"/>
    <dgm:cxn modelId="{6AC2B265-C058-4217-981D-2F42B0EB783F}" type="presParOf" srcId="{A8AE55D1-F8EC-4F25-9BD6-1DDC0233CDF7}" destId="{7013F4FC-1E99-4859-86B4-8A0F84E59791}" srcOrd="0" destOrd="0" presId="urn:microsoft.com/office/officeart/2005/8/layout/chevron2"/>
    <dgm:cxn modelId="{E873521F-FF39-4397-AB38-427D8E9DF2EC}" type="presParOf" srcId="{A8AE55D1-F8EC-4F25-9BD6-1DDC0233CDF7}" destId="{26B4D89D-5A9F-46D0-81B3-6B6F6835598E}"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35BA8B-9F3E-4CD8-8D5D-F8BB6EDBD5EE}" type="doc">
      <dgm:prSet loTypeId="urn:microsoft.com/office/officeart/2005/8/layout/lProcess2" loCatId="list" qsTypeId="urn:microsoft.com/office/officeart/2005/8/quickstyle/simple1" qsCatId="simple" csTypeId="urn:microsoft.com/office/officeart/2005/8/colors/accent2_2" csCatId="accent2" phldr="1"/>
      <dgm:spPr/>
      <dgm:t>
        <a:bodyPr/>
        <a:lstStyle/>
        <a:p>
          <a:endParaRPr lang="en-US"/>
        </a:p>
      </dgm:t>
    </dgm:pt>
    <dgm:pt modelId="{BC17A773-26B3-401B-AEF7-709E10A46DED}">
      <dgm:prSet/>
      <dgm:spPr/>
      <dgm:t>
        <a:bodyPr/>
        <a:lstStyle/>
        <a:p>
          <a:r>
            <a:rPr lang="en-US" dirty="0"/>
            <a:t>What’s provided with Microsoft 365 E3 </a:t>
          </a:r>
        </a:p>
      </dgm:t>
    </dgm:pt>
    <dgm:pt modelId="{048B89E9-0896-49C9-9CA0-42013B302C6F}" type="parTrans" cxnId="{0ECE1EDE-0800-4BF0-9652-B6A4020E2795}">
      <dgm:prSet/>
      <dgm:spPr/>
      <dgm:t>
        <a:bodyPr/>
        <a:lstStyle/>
        <a:p>
          <a:endParaRPr lang="en-US"/>
        </a:p>
      </dgm:t>
    </dgm:pt>
    <dgm:pt modelId="{703707F5-F059-47A2-9C58-FE0DDF45E3FC}" type="sibTrans" cxnId="{0ECE1EDE-0800-4BF0-9652-B6A4020E2795}">
      <dgm:prSet/>
      <dgm:spPr/>
      <dgm:t>
        <a:bodyPr/>
        <a:lstStyle/>
        <a:p>
          <a:endParaRPr lang="en-US"/>
        </a:p>
      </dgm:t>
    </dgm:pt>
    <dgm:pt modelId="{614690B4-9346-447E-BA40-BD56B0B061F5}">
      <dgm:prSet custT="1"/>
      <dgm:spPr/>
      <dgm:t>
        <a:bodyPr/>
        <a:lstStyle/>
        <a:p>
          <a:r>
            <a:rPr lang="en-US" sz="1200" dirty="0"/>
            <a:t>Retention/deletion (can include Records enablement) policies</a:t>
          </a:r>
        </a:p>
      </dgm:t>
    </dgm:pt>
    <dgm:pt modelId="{E31ACF24-7812-476F-8091-9DF5FBC5430E}" type="parTrans" cxnId="{01D2C35D-E22F-424F-A8CE-FAFD3EBA2773}">
      <dgm:prSet/>
      <dgm:spPr/>
      <dgm:t>
        <a:bodyPr/>
        <a:lstStyle/>
        <a:p>
          <a:endParaRPr lang="en-US"/>
        </a:p>
      </dgm:t>
    </dgm:pt>
    <dgm:pt modelId="{3F0D774F-F3D9-455D-BA21-7E31B5B0FB72}" type="sibTrans" cxnId="{01D2C35D-E22F-424F-A8CE-FAFD3EBA2773}">
      <dgm:prSet/>
      <dgm:spPr/>
      <dgm:t>
        <a:bodyPr/>
        <a:lstStyle/>
        <a:p>
          <a:endParaRPr lang="en-US"/>
        </a:p>
      </dgm:t>
    </dgm:pt>
    <dgm:pt modelId="{F5B6BBF3-0E46-4A23-8790-31C66606EC6F}">
      <dgm:prSet custT="1"/>
      <dgm:spPr/>
      <dgm:t>
        <a:bodyPr/>
        <a:lstStyle/>
        <a:p>
          <a:r>
            <a:rPr lang="en-US" sz="1200" dirty="0"/>
            <a:t>RMS/AIP Information Rights Management implemented via SharePoint Online document library and/or   content types </a:t>
          </a:r>
        </a:p>
      </dgm:t>
    </dgm:pt>
    <dgm:pt modelId="{61293E65-2BA7-4F5B-B9E1-258B34D6D012}" type="parTrans" cxnId="{10D2E84E-4873-40B7-BB8E-195C19CA1BA6}">
      <dgm:prSet/>
      <dgm:spPr/>
      <dgm:t>
        <a:bodyPr/>
        <a:lstStyle/>
        <a:p>
          <a:endParaRPr lang="en-US"/>
        </a:p>
      </dgm:t>
    </dgm:pt>
    <dgm:pt modelId="{4EA3AEA3-B4ED-4905-8D09-7016D10C0DF6}" type="sibTrans" cxnId="{10D2E84E-4873-40B7-BB8E-195C19CA1BA6}">
      <dgm:prSet/>
      <dgm:spPr/>
      <dgm:t>
        <a:bodyPr/>
        <a:lstStyle/>
        <a:p>
          <a:endParaRPr lang="en-US"/>
        </a:p>
      </dgm:t>
    </dgm:pt>
    <dgm:pt modelId="{9DD4AA12-FD7F-4CBC-8AB7-F98D19239E25}">
      <dgm:prSet custT="1"/>
      <dgm:spPr/>
      <dgm:t>
        <a:bodyPr/>
        <a:lstStyle/>
        <a:p>
          <a:r>
            <a:rPr lang="en-US" sz="1200"/>
            <a:t>DLP polices</a:t>
          </a:r>
        </a:p>
      </dgm:t>
    </dgm:pt>
    <dgm:pt modelId="{911F8F6C-0469-448C-8F64-039BC7F1A144}" type="parTrans" cxnId="{AA5A38BC-DF20-4EB7-8EAA-AE37AF11FD08}">
      <dgm:prSet/>
      <dgm:spPr/>
      <dgm:t>
        <a:bodyPr/>
        <a:lstStyle/>
        <a:p>
          <a:endParaRPr lang="en-US"/>
        </a:p>
      </dgm:t>
    </dgm:pt>
    <dgm:pt modelId="{5FA811DF-8B05-47F6-8CBD-340F72756FC6}" type="sibTrans" cxnId="{AA5A38BC-DF20-4EB7-8EAA-AE37AF11FD08}">
      <dgm:prSet/>
      <dgm:spPr/>
      <dgm:t>
        <a:bodyPr/>
        <a:lstStyle/>
        <a:p>
          <a:endParaRPr lang="en-US"/>
        </a:p>
      </dgm:t>
    </dgm:pt>
    <dgm:pt modelId="{FF5226F0-692C-489F-93E9-B93F083CDB25}">
      <dgm:prSet/>
      <dgm:spPr/>
      <dgm:t>
        <a:bodyPr/>
        <a:lstStyle/>
        <a:p>
          <a:r>
            <a:rPr lang="en-US" dirty="0"/>
            <a:t>What’s provided in Microsoft 365 E5 (in addition to above)</a:t>
          </a:r>
        </a:p>
      </dgm:t>
    </dgm:pt>
    <dgm:pt modelId="{E6A4AC19-0E32-48FC-98D5-B0FB96203DEA}" type="parTrans" cxnId="{6ABA3380-7FE9-4FE2-AB37-AEE74F7173BA}">
      <dgm:prSet/>
      <dgm:spPr/>
      <dgm:t>
        <a:bodyPr/>
        <a:lstStyle/>
        <a:p>
          <a:endParaRPr lang="en-US"/>
        </a:p>
      </dgm:t>
    </dgm:pt>
    <dgm:pt modelId="{DFE21562-2909-447D-AA17-09913D86AD70}" type="sibTrans" cxnId="{6ABA3380-7FE9-4FE2-AB37-AEE74F7173BA}">
      <dgm:prSet/>
      <dgm:spPr/>
      <dgm:t>
        <a:bodyPr/>
        <a:lstStyle/>
        <a:p>
          <a:endParaRPr lang="en-US"/>
        </a:p>
      </dgm:t>
    </dgm:pt>
    <dgm:pt modelId="{0C7E7E8B-FEC3-424E-9851-7C2FA70BB419}">
      <dgm:prSet custT="1"/>
      <dgm:spPr/>
      <dgm:t>
        <a:bodyPr/>
        <a:lstStyle/>
        <a:p>
          <a:r>
            <a:rPr lang="en-US" sz="1200"/>
            <a:t>Auto-apply Retention labels</a:t>
          </a:r>
        </a:p>
      </dgm:t>
    </dgm:pt>
    <dgm:pt modelId="{A0DFA97D-AD3A-4738-BE77-23E769061EFF}" type="parTrans" cxnId="{FA1ADA42-CCE5-426D-88A9-027C5152316A}">
      <dgm:prSet/>
      <dgm:spPr/>
      <dgm:t>
        <a:bodyPr/>
        <a:lstStyle/>
        <a:p>
          <a:endParaRPr lang="en-US"/>
        </a:p>
      </dgm:t>
    </dgm:pt>
    <dgm:pt modelId="{3FCBB04F-A977-4A4D-B402-DEE70015986A}" type="sibTrans" cxnId="{FA1ADA42-CCE5-426D-88A9-027C5152316A}">
      <dgm:prSet/>
      <dgm:spPr/>
      <dgm:t>
        <a:bodyPr/>
        <a:lstStyle/>
        <a:p>
          <a:endParaRPr lang="en-US"/>
        </a:p>
      </dgm:t>
    </dgm:pt>
    <dgm:pt modelId="{5B321D20-C479-4692-B81C-3890C36E54D9}">
      <dgm:prSet/>
      <dgm:spPr/>
      <dgm:t>
        <a:bodyPr/>
        <a:lstStyle/>
        <a:p>
          <a:r>
            <a:rPr lang="en-US"/>
            <a:t>What’s provided in Azure Information Protection P1 (in addition to O365 E3/E5)</a:t>
          </a:r>
        </a:p>
      </dgm:t>
    </dgm:pt>
    <dgm:pt modelId="{76200321-2E47-479D-A219-1ACE38843001}" type="parTrans" cxnId="{4240ACC5-6FD0-4C13-9AF4-CFEFC8EBF683}">
      <dgm:prSet/>
      <dgm:spPr/>
      <dgm:t>
        <a:bodyPr/>
        <a:lstStyle/>
        <a:p>
          <a:endParaRPr lang="en-US"/>
        </a:p>
      </dgm:t>
    </dgm:pt>
    <dgm:pt modelId="{0EBFABF9-F9ED-4104-9453-F1C4F1F8B97F}" type="sibTrans" cxnId="{4240ACC5-6FD0-4C13-9AF4-CFEFC8EBF683}">
      <dgm:prSet/>
      <dgm:spPr/>
      <dgm:t>
        <a:bodyPr/>
        <a:lstStyle/>
        <a:p>
          <a:endParaRPr lang="en-US"/>
        </a:p>
      </dgm:t>
    </dgm:pt>
    <dgm:pt modelId="{B13CAFCE-1760-4156-8846-325D77A96FEE}">
      <dgm:prSet custT="1"/>
      <dgm:spPr/>
      <dgm:t>
        <a:bodyPr/>
        <a:lstStyle/>
        <a:p>
          <a:r>
            <a:rPr lang="en-US" sz="1200"/>
            <a:t>Sensitivity labels (manual application)</a:t>
          </a:r>
        </a:p>
      </dgm:t>
    </dgm:pt>
    <dgm:pt modelId="{5DCC4DD5-0B58-46FC-9DBA-2DB4493664AB}" type="parTrans" cxnId="{3D17A5BE-ECDB-4121-A414-7E8452E2776B}">
      <dgm:prSet/>
      <dgm:spPr/>
      <dgm:t>
        <a:bodyPr/>
        <a:lstStyle/>
        <a:p>
          <a:endParaRPr lang="en-US"/>
        </a:p>
      </dgm:t>
    </dgm:pt>
    <dgm:pt modelId="{6AD3B9B1-0448-482E-89C6-F3669AB36AD8}" type="sibTrans" cxnId="{3D17A5BE-ECDB-4121-A414-7E8452E2776B}">
      <dgm:prSet/>
      <dgm:spPr/>
      <dgm:t>
        <a:bodyPr/>
        <a:lstStyle/>
        <a:p>
          <a:endParaRPr lang="en-US"/>
        </a:p>
      </dgm:t>
    </dgm:pt>
    <dgm:pt modelId="{C28E8220-D38C-4554-AE22-810F37F39B14}">
      <dgm:prSet/>
      <dgm:spPr/>
      <dgm:t>
        <a:bodyPr/>
        <a:lstStyle/>
        <a:p>
          <a:r>
            <a:rPr lang="en-US"/>
            <a:t>What’s provided in Azure Information Protection P2 (in addition to O365 E3/E5)</a:t>
          </a:r>
        </a:p>
      </dgm:t>
    </dgm:pt>
    <dgm:pt modelId="{F56547F5-B226-4F84-A339-81DAB754DA84}" type="parTrans" cxnId="{04B6D8B3-20A0-406B-B6F7-77C2715AB632}">
      <dgm:prSet/>
      <dgm:spPr/>
      <dgm:t>
        <a:bodyPr/>
        <a:lstStyle/>
        <a:p>
          <a:endParaRPr lang="en-US"/>
        </a:p>
      </dgm:t>
    </dgm:pt>
    <dgm:pt modelId="{084A2341-0363-4420-935D-C92BD5CC0B56}" type="sibTrans" cxnId="{04B6D8B3-20A0-406B-B6F7-77C2715AB632}">
      <dgm:prSet/>
      <dgm:spPr/>
      <dgm:t>
        <a:bodyPr/>
        <a:lstStyle/>
        <a:p>
          <a:endParaRPr lang="en-US"/>
        </a:p>
      </dgm:t>
    </dgm:pt>
    <dgm:pt modelId="{F951879F-6149-4AE6-91E3-98829B17D68D}">
      <dgm:prSet custT="1"/>
      <dgm:spPr/>
      <dgm:t>
        <a:bodyPr/>
        <a:lstStyle/>
        <a:p>
          <a:r>
            <a:rPr lang="en-US" sz="1200"/>
            <a:t>Sensitivity labels (auto-apply via conditions based on sensitive data types) </a:t>
          </a:r>
        </a:p>
      </dgm:t>
    </dgm:pt>
    <dgm:pt modelId="{CD2860BF-E6F6-4013-A996-6A6E982CB143}" type="parTrans" cxnId="{BA476F07-9F2E-4639-9102-2275394CCB30}">
      <dgm:prSet/>
      <dgm:spPr/>
      <dgm:t>
        <a:bodyPr/>
        <a:lstStyle/>
        <a:p>
          <a:endParaRPr lang="en-US"/>
        </a:p>
      </dgm:t>
    </dgm:pt>
    <dgm:pt modelId="{A272677C-BEE9-4AA8-98D9-FA171E076B52}" type="sibTrans" cxnId="{BA476F07-9F2E-4639-9102-2275394CCB30}">
      <dgm:prSet/>
      <dgm:spPr/>
      <dgm:t>
        <a:bodyPr/>
        <a:lstStyle/>
        <a:p>
          <a:endParaRPr lang="en-US"/>
        </a:p>
      </dgm:t>
    </dgm:pt>
    <dgm:pt modelId="{67A27EA8-FC8E-4C15-95CE-38C4CA9C312D}" type="pres">
      <dgm:prSet presAssocID="{F735BA8B-9F3E-4CD8-8D5D-F8BB6EDBD5EE}" presName="theList" presStyleCnt="0">
        <dgm:presLayoutVars>
          <dgm:dir/>
          <dgm:animLvl val="lvl"/>
          <dgm:resizeHandles val="exact"/>
        </dgm:presLayoutVars>
      </dgm:prSet>
      <dgm:spPr/>
    </dgm:pt>
    <dgm:pt modelId="{9A34B481-6A19-4C43-A302-2AE672CE3970}" type="pres">
      <dgm:prSet presAssocID="{BC17A773-26B3-401B-AEF7-709E10A46DED}" presName="compNode" presStyleCnt="0"/>
      <dgm:spPr/>
    </dgm:pt>
    <dgm:pt modelId="{F3131F7B-167F-4029-9564-675E10F3686B}" type="pres">
      <dgm:prSet presAssocID="{BC17A773-26B3-401B-AEF7-709E10A46DED}" presName="aNode" presStyleLbl="bgShp" presStyleIdx="0" presStyleCnt="4"/>
      <dgm:spPr/>
    </dgm:pt>
    <dgm:pt modelId="{AF442AF0-66AD-4503-86CF-48BA81BECBE6}" type="pres">
      <dgm:prSet presAssocID="{BC17A773-26B3-401B-AEF7-709E10A46DED}" presName="textNode" presStyleLbl="bgShp" presStyleIdx="0" presStyleCnt="4"/>
      <dgm:spPr/>
    </dgm:pt>
    <dgm:pt modelId="{82DA02AA-D87D-4A55-A509-3B434FC4C191}" type="pres">
      <dgm:prSet presAssocID="{BC17A773-26B3-401B-AEF7-709E10A46DED}" presName="compChildNode" presStyleCnt="0"/>
      <dgm:spPr/>
    </dgm:pt>
    <dgm:pt modelId="{A925741F-1D92-4883-AB9A-5516B0BFC957}" type="pres">
      <dgm:prSet presAssocID="{BC17A773-26B3-401B-AEF7-709E10A46DED}" presName="theInnerList" presStyleCnt="0"/>
      <dgm:spPr/>
    </dgm:pt>
    <dgm:pt modelId="{B5832351-CE62-4C95-9F68-863AFA045E27}" type="pres">
      <dgm:prSet presAssocID="{614690B4-9346-447E-BA40-BD56B0B061F5}" presName="childNode" presStyleLbl="node1" presStyleIdx="0" presStyleCnt="6">
        <dgm:presLayoutVars>
          <dgm:bulletEnabled val="1"/>
        </dgm:presLayoutVars>
      </dgm:prSet>
      <dgm:spPr/>
    </dgm:pt>
    <dgm:pt modelId="{546EE285-3929-426D-8943-3F1367AEABAA}" type="pres">
      <dgm:prSet presAssocID="{614690B4-9346-447E-BA40-BD56B0B061F5}" presName="aSpace2" presStyleCnt="0"/>
      <dgm:spPr/>
    </dgm:pt>
    <dgm:pt modelId="{346315D8-0406-42B5-A278-F479DC82185E}" type="pres">
      <dgm:prSet presAssocID="{F5B6BBF3-0E46-4A23-8790-31C66606EC6F}" presName="childNode" presStyleLbl="node1" presStyleIdx="1" presStyleCnt="6">
        <dgm:presLayoutVars>
          <dgm:bulletEnabled val="1"/>
        </dgm:presLayoutVars>
      </dgm:prSet>
      <dgm:spPr/>
    </dgm:pt>
    <dgm:pt modelId="{5D5F5200-092D-41CB-9F7E-7D92DCBFD652}" type="pres">
      <dgm:prSet presAssocID="{F5B6BBF3-0E46-4A23-8790-31C66606EC6F}" presName="aSpace2" presStyleCnt="0"/>
      <dgm:spPr/>
    </dgm:pt>
    <dgm:pt modelId="{AF5DCCB1-B05F-4923-8E10-7433F54FCAEB}" type="pres">
      <dgm:prSet presAssocID="{9DD4AA12-FD7F-4CBC-8AB7-F98D19239E25}" presName="childNode" presStyleLbl="node1" presStyleIdx="2" presStyleCnt="6">
        <dgm:presLayoutVars>
          <dgm:bulletEnabled val="1"/>
        </dgm:presLayoutVars>
      </dgm:prSet>
      <dgm:spPr/>
    </dgm:pt>
    <dgm:pt modelId="{8F765BF0-4CFF-49E0-A4D5-3E4A748A9828}" type="pres">
      <dgm:prSet presAssocID="{BC17A773-26B3-401B-AEF7-709E10A46DED}" presName="aSpace" presStyleCnt="0"/>
      <dgm:spPr/>
    </dgm:pt>
    <dgm:pt modelId="{77D68536-C17E-476F-A994-AEA62DDFBA7F}" type="pres">
      <dgm:prSet presAssocID="{FF5226F0-692C-489F-93E9-B93F083CDB25}" presName="compNode" presStyleCnt="0"/>
      <dgm:spPr/>
    </dgm:pt>
    <dgm:pt modelId="{5FBF8584-CF3E-4D4A-9283-B333E68FB5F3}" type="pres">
      <dgm:prSet presAssocID="{FF5226F0-692C-489F-93E9-B93F083CDB25}" presName="aNode" presStyleLbl="bgShp" presStyleIdx="1" presStyleCnt="4"/>
      <dgm:spPr/>
    </dgm:pt>
    <dgm:pt modelId="{6072BB8A-97C0-4039-95A0-88B4BD9A704F}" type="pres">
      <dgm:prSet presAssocID="{FF5226F0-692C-489F-93E9-B93F083CDB25}" presName="textNode" presStyleLbl="bgShp" presStyleIdx="1" presStyleCnt="4"/>
      <dgm:spPr/>
    </dgm:pt>
    <dgm:pt modelId="{9C910908-15D6-4DED-81CC-A55296CCF29E}" type="pres">
      <dgm:prSet presAssocID="{FF5226F0-692C-489F-93E9-B93F083CDB25}" presName="compChildNode" presStyleCnt="0"/>
      <dgm:spPr/>
    </dgm:pt>
    <dgm:pt modelId="{48871991-12C6-449F-B6DD-30D066C21574}" type="pres">
      <dgm:prSet presAssocID="{FF5226F0-692C-489F-93E9-B93F083CDB25}" presName="theInnerList" presStyleCnt="0"/>
      <dgm:spPr/>
    </dgm:pt>
    <dgm:pt modelId="{C4C763D9-3A6B-4BD4-A183-5C905307CDE4}" type="pres">
      <dgm:prSet presAssocID="{0C7E7E8B-FEC3-424E-9851-7C2FA70BB419}" presName="childNode" presStyleLbl="node1" presStyleIdx="3" presStyleCnt="6">
        <dgm:presLayoutVars>
          <dgm:bulletEnabled val="1"/>
        </dgm:presLayoutVars>
      </dgm:prSet>
      <dgm:spPr/>
    </dgm:pt>
    <dgm:pt modelId="{4DE1F4A9-8979-4F81-9573-96F25838EFB6}" type="pres">
      <dgm:prSet presAssocID="{FF5226F0-692C-489F-93E9-B93F083CDB25}" presName="aSpace" presStyleCnt="0"/>
      <dgm:spPr/>
    </dgm:pt>
    <dgm:pt modelId="{0CC0324E-7AE1-45D4-8341-D2F49B9FFB02}" type="pres">
      <dgm:prSet presAssocID="{5B321D20-C479-4692-B81C-3890C36E54D9}" presName="compNode" presStyleCnt="0"/>
      <dgm:spPr/>
    </dgm:pt>
    <dgm:pt modelId="{B76BDD99-CB4C-42EA-A0EF-039F96BC5A4E}" type="pres">
      <dgm:prSet presAssocID="{5B321D20-C479-4692-B81C-3890C36E54D9}" presName="aNode" presStyleLbl="bgShp" presStyleIdx="2" presStyleCnt="4"/>
      <dgm:spPr/>
    </dgm:pt>
    <dgm:pt modelId="{A62B61DB-0DFA-433F-8A14-3CC755BCC5D6}" type="pres">
      <dgm:prSet presAssocID="{5B321D20-C479-4692-B81C-3890C36E54D9}" presName="textNode" presStyleLbl="bgShp" presStyleIdx="2" presStyleCnt="4"/>
      <dgm:spPr/>
    </dgm:pt>
    <dgm:pt modelId="{8A1DEC8B-74A7-4012-B06D-DCE57B8FBE44}" type="pres">
      <dgm:prSet presAssocID="{5B321D20-C479-4692-B81C-3890C36E54D9}" presName="compChildNode" presStyleCnt="0"/>
      <dgm:spPr/>
    </dgm:pt>
    <dgm:pt modelId="{6DEB7994-2A55-4AA3-B057-6C3F33596745}" type="pres">
      <dgm:prSet presAssocID="{5B321D20-C479-4692-B81C-3890C36E54D9}" presName="theInnerList" presStyleCnt="0"/>
      <dgm:spPr/>
    </dgm:pt>
    <dgm:pt modelId="{D22AE1A3-6A8F-452A-9CF9-208D82048BD3}" type="pres">
      <dgm:prSet presAssocID="{B13CAFCE-1760-4156-8846-325D77A96FEE}" presName="childNode" presStyleLbl="node1" presStyleIdx="4" presStyleCnt="6">
        <dgm:presLayoutVars>
          <dgm:bulletEnabled val="1"/>
        </dgm:presLayoutVars>
      </dgm:prSet>
      <dgm:spPr/>
    </dgm:pt>
    <dgm:pt modelId="{5D824060-21CE-4DA6-8AFF-525D50D6F40D}" type="pres">
      <dgm:prSet presAssocID="{5B321D20-C479-4692-B81C-3890C36E54D9}" presName="aSpace" presStyleCnt="0"/>
      <dgm:spPr/>
    </dgm:pt>
    <dgm:pt modelId="{C299C09F-3CCD-431C-9767-2423408F06F0}" type="pres">
      <dgm:prSet presAssocID="{C28E8220-D38C-4554-AE22-810F37F39B14}" presName="compNode" presStyleCnt="0"/>
      <dgm:spPr/>
    </dgm:pt>
    <dgm:pt modelId="{B008BC3B-3442-42C1-8AA4-CE3EEC84937E}" type="pres">
      <dgm:prSet presAssocID="{C28E8220-D38C-4554-AE22-810F37F39B14}" presName="aNode" presStyleLbl="bgShp" presStyleIdx="3" presStyleCnt="4"/>
      <dgm:spPr/>
    </dgm:pt>
    <dgm:pt modelId="{4C6820F6-7219-41E7-9C09-56644E5C0C64}" type="pres">
      <dgm:prSet presAssocID="{C28E8220-D38C-4554-AE22-810F37F39B14}" presName="textNode" presStyleLbl="bgShp" presStyleIdx="3" presStyleCnt="4"/>
      <dgm:spPr/>
    </dgm:pt>
    <dgm:pt modelId="{697E77A6-0449-4B55-AFA1-4330434ACD3E}" type="pres">
      <dgm:prSet presAssocID="{C28E8220-D38C-4554-AE22-810F37F39B14}" presName="compChildNode" presStyleCnt="0"/>
      <dgm:spPr/>
    </dgm:pt>
    <dgm:pt modelId="{FC3791AF-21D7-4982-A2E3-2A1303EB949C}" type="pres">
      <dgm:prSet presAssocID="{C28E8220-D38C-4554-AE22-810F37F39B14}" presName="theInnerList" presStyleCnt="0"/>
      <dgm:spPr/>
    </dgm:pt>
    <dgm:pt modelId="{D14BE0CA-2A48-4B61-A30C-1DF98E5D70A0}" type="pres">
      <dgm:prSet presAssocID="{F951879F-6149-4AE6-91E3-98829B17D68D}" presName="childNode" presStyleLbl="node1" presStyleIdx="5" presStyleCnt="6">
        <dgm:presLayoutVars>
          <dgm:bulletEnabled val="1"/>
        </dgm:presLayoutVars>
      </dgm:prSet>
      <dgm:spPr/>
    </dgm:pt>
  </dgm:ptLst>
  <dgm:cxnLst>
    <dgm:cxn modelId="{3D16B504-8425-4C67-A4EF-6664609677F3}" type="presOf" srcId="{9DD4AA12-FD7F-4CBC-8AB7-F98D19239E25}" destId="{AF5DCCB1-B05F-4923-8E10-7433F54FCAEB}" srcOrd="0" destOrd="0" presId="urn:microsoft.com/office/officeart/2005/8/layout/lProcess2"/>
    <dgm:cxn modelId="{BA476F07-9F2E-4639-9102-2275394CCB30}" srcId="{C28E8220-D38C-4554-AE22-810F37F39B14}" destId="{F951879F-6149-4AE6-91E3-98829B17D68D}" srcOrd="0" destOrd="0" parTransId="{CD2860BF-E6F6-4013-A996-6A6E982CB143}" sibTransId="{A272677C-BEE9-4AA8-98D9-FA171E076B52}"/>
    <dgm:cxn modelId="{20143F0B-2AC7-4EF0-8456-091CFFA98EE9}" type="presOf" srcId="{F5B6BBF3-0E46-4A23-8790-31C66606EC6F}" destId="{346315D8-0406-42B5-A278-F479DC82185E}" srcOrd="0" destOrd="0" presId="urn:microsoft.com/office/officeart/2005/8/layout/lProcess2"/>
    <dgm:cxn modelId="{5A10752F-6C21-4130-9BEB-E113B78BEC08}" type="presOf" srcId="{F735BA8B-9F3E-4CD8-8D5D-F8BB6EDBD5EE}" destId="{67A27EA8-FC8E-4C15-95CE-38C4CA9C312D}" srcOrd="0" destOrd="0" presId="urn:microsoft.com/office/officeart/2005/8/layout/lProcess2"/>
    <dgm:cxn modelId="{2AB5B83E-8083-42BE-8937-5CADCDD37458}" type="presOf" srcId="{0C7E7E8B-FEC3-424E-9851-7C2FA70BB419}" destId="{C4C763D9-3A6B-4BD4-A183-5C905307CDE4}" srcOrd="0" destOrd="0" presId="urn:microsoft.com/office/officeart/2005/8/layout/lProcess2"/>
    <dgm:cxn modelId="{01D2C35D-E22F-424F-A8CE-FAFD3EBA2773}" srcId="{BC17A773-26B3-401B-AEF7-709E10A46DED}" destId="{614690B4-9346-447E-BA40-BD56B0B061F5}" srcOrd="0" destOrd="0" parTransId="{E31ACF24-7812-476F-8091-9DF5FBC5430E}" sibTransId="{3F0D774F-F3D9-455D-BA21-7E31B5B0FB72}"/>
    <dgm:cxn modelId="{FA1ADA42-CCE5-426D-88A9-027C5152316A}" srcId="{FF5226F0-692C-489F-93E9-B93F083CDB25}" destId="{0C7E7E8B-FEC3-424E-9851-7C2FA70BB419}" srcOrd="0" destOrd="0" parTransId="{A0DFA97D-AD3A-4738-BE77-23E769061EFF}" sibTransId="{3FCBB04F-A977-4A4D-B402-DEE70015986A}"/>
    <dgm:cxn modelId="{4C688366-3A4D-42BB-A96D-7F47B7359609}" type="presOf" srcId="{FF5226F0-692C-489F-93E9-B93F083CDB25}" destId="{5FBF8584-CF3E-4D4A-9283-B333E68FB5F3}" srcOrd="0" destOrd="0" presId="urn:microsoft.com/office/officeart/2005/8/layout/lProcess2"/>
    <dgm:cxn modelId="{D715F64D-1148-410F-B5E4-777447C1DF14}" type="presOf" srcId="{BC17A773-26B3-401B-AEF7-709E10A46DED}" destId="{F3131F7B-167F-4029-9564-675E10F3686B}" srcOrd="0" destOrd="0" presId="urn:microsoft.com/office/officeart/2005/8/layout/lProcess2"/>
    <dgm:cxn modelId="{10D2E84E-4873-40B7-BB8E-195C19CA1BA6}" srcId="{BC17A773-26B3-401B-AEF7-709E10A46DED}" destId="{F5B6BBF3-0E46-4A23-8790-31C66606EC6F}" srcOrd="1" destOrd="0" parTransId="{61293E65-2BA7-4F5B-B9E1-258B34D6D012}" sibTransId="{4EA3AEA3-B4ED-4905-8D09-7016D10C0DF6}"/>
    <dgm:cxn modelId="{029F334F-4C1F-47BD-BCFD-571FA266A5DA}" type="presOf" srcId="{5B321D20-C479-4692-B81C-3890C36E54D9}" destId="{A62B61DB-0DFA-433F-8A14-3CC755BCC5D6}" srcOrd="1" destOrd="0" presId="urn:microsoft.com/office/officeart/2005/8/layout/lProcess2"/>
    <dgm:cxn modelId="{D9E38258-1EB9-4C60-99EF-8E67539F5445}" type="presOf" srcId="{5B321D20-C479-4692-B81C-3890C36E54D9}" destId="{B76BDD99-CB4C-42EA-A0EF-039F96BC5A4E}" srcOrd="0" destOrd="0" presId="urn:microsoft.com/office/officeart/2005/8/layout/lProcess2"/>
    <dgm:cxn modelId="{6ABA3380-7FE9-4FE2-AB37-AEE74F7173BA}" srcId="{F735BA8B-9F3E-4CD8-8D5D-F8BB6EDBD5EE}" destId="{FF5226F0-692C-489F-93E9-B93F083CDB25}" srcOrd="1" destOrd="0" parTransId="{E6A4AC19-0E32-48FC-98D5-B0FB96203DEA}" sibTransId="{DFE21562-2909-447D-AA17-09913D86AD70}"/>
    <dgm:cxn modelId="{8E2CB290-FC80-4AB0-B23A-A6E68B8102E6}" type="presOf" srcId="{C28E8220-D38C-4554-AE22-810F37F39B14}" destId="{B008BC3B-3442-42C1-8AA4-CE3EEC84937E}" srcOrd="0" destOrd="0" presId="urn:microsoft.com/office/officeart/2005/8/layout/lProcess2"/>
    <dgm:cxn modelId="{CE35BA90-CEE0-44EB-B04F-9208E97E5B44}" type="presOf" srcId="{C28E8220-D38C-4554-AE22-810F37F39B14}" destId="{4C6820F6-7219-41E7-9C09-56644E5C0C64}" srcOrd="1" destOrd="0" presId="urn:microsoft.com/office/officeart/2005/8/layout/lProcess2"/>
    <dgm:cxn modelId="{BD6AF2A7-E408-418C-8AE6-4660180C6754}" type="presOf" srcId="{F951879F-6149-4AE6-91E3-98829B17D68D}" destId="{D14BE0CA-2A48-4B61-A30C-1DF98E5D70A0}" srcOrd="0" destOrd="0" presId="urn:microsoft.com/office/officeart/2005/8/layout/lProcess2"/>
    <dgm:cxn modelId="{04B6D8B3-20A0-406B-B6F7-77C2715AB632}" srcId="{F735BA8B-9F3E-4CD8-8D5D-F8BB6EDBD5EE}" destId="{C28E8220-D38C-4554-AE22-810F37F39B14}" srcOrd="3" destOrd="0" parTransId="{F56547F5-B226-4F84-A339-81DAB754DA84}" sibTransId="{084A2341-0363-4420-935D-C92BD5CC0B56}"/>
    <dgm:cxn modelId="{AA5A38BC-DF20-4EB7-8EAA-AE37AF11FD08}" srcId="{BC17A773-26B3-401B-AEF7-709E10A46DED}" destId="{9DD4AA12-FD7F-4CBC-8AB7-F98D19239E25}" srcOrd="2" destOrd="0" parTransId="{911F8F6C-0469-448C-8F64-039BC7F1A144}" sibTransId="{5FA811DF-8B05-47F6-8CBD-340F72756FC6}"/>
    <dgm:cxn modelId="{3D17A5BE-ECDB-4121-A414-7E8452E2776B}" srcId="{5B321D20-C479-4692-B81C-3890C36E54D9}" destId="{B13CAFCE-1760-4156-8846-325D77A96FEE}" srcOrd="0" destOrd="0" parTransId="{5DCC4DD5-0B58-46FC-9DBA-2DB4493664AB}" sibTransId="{6AD3B9B1-0448-482E-89C6-F3669AB36AD8}"/>
    <dgm:cxn modelId="{4240ACC5-6FD0-4C13-9AF4-CFEFC8EBF683}" srcId="{F735BA8B-9F3E-4CD8-8D5D-F8BB6EDBD5EE}" destId="{5B321D20-C479-4692-B81C-3890C36E54D9}" srcOrd="2" destOrd="0" parTransId="{76200321-2E47-479D-A219-1ACE38843001}" sibTransId="{0EBFABF9-F9ED-4104-9453-F1C4F1F8B97F}"/>
    <dgm:cxn modelId="{125524C7-DA6B-46B0-B44D-4347D9794013}" type="presOf" srcId="{614690B4-9346-447E-BA40-BD56B0B061F5}" destId="{B5832351-CE62-4C95-9F68-863AFA045E27}" srcOrd="0" destOrd="0" presId="urn:microsoft.com/office/officeart/2005/8/layout/lProcess2"/>
    <dgm:cxn modelId="{57D508CA-FF6B-498D-8BEF-4E0CAC2CD4A1}" type="presOf" srcId="{FF5226F0-692C-489F-93E9-B93F083CDB25}" destId="{6072BB8A-97C0-4039-95A0-88B4BD9A704F}" srcOrd="1" destOrd="0" presId="urn:microsoft.com/office/officeart/2005/8/layout/lProcess2"/>
    <dgm:cxn modelId="{0ECE1EDE-0800-4BF0-9652-B6A4020E2795}" srcId="{F735BA8B-9F3E-4CD8-8D5D-F8BB6EDBD5EE}" destId="{BC17A773-26B3-401B-AEF7-709E10A46DED}" srcOrd="0" destOrd="0" parTransId="{048B89E9-0896-49C9-9CA0-42013B302C6F}" sibTransId="{703707F5-F059-47A2-9C58-FE0DDF45E3FC}"/>
    <dgm:cxn modelId="{23143FE7-51F4-4602-8FED-E9EA936522A0}" type="presOf" srcId="{BC17A773-26B3-401B-AEF7-709E10A46DED}" destId="{AF442AF0-66AD-4503-86CF-48BA81BECBE6}" srcOrd="1" destOrd="0" presId="urn:microsoft.com/office/officeart/2005/8/layout/lProcess2"/>
    <dgm:cxn modelId="{C84951E8-B764-41C7-9456-D652FE742CE0}" type="presOf" srcId="{B13CAFCE-1760-4156-8846-325D77A96FEE}" destId="{D22AE1A3-6A8F-452A-9CF9-208D82048BD3}" srcOrd="0" destOrd="0" presId="urn:microsoft.com/office/officeart/2005/8/layout/lProcess2"/>
    <dgm:cxn modelId="{72AD728B-AB21-43AB-AC83-17E8F8D66A9B}" type="presParOf" srcId="{67A27EA8-FC8E-4C15-95CE-38C4CA9C312D}" destId="{9A34B481-6A19-4C43-A302-2AE672CE3970}" srcOrd="0" destOrd="0" presId="urn:microsoft.com/office/officeart/2005/8/layout/lProcess2"/>
    <dgm:cxn modelId="{32DAF9CA-7238-495C-866B-94E3E782B367}" type="presParOf" srcId="{9A34B481-6A19-4C43-A302-2AE672CE3970}" destId="{F3131F7B-167F-4029-9564-675E10F3686B}" srcOrd="0" destOrd="0" presId="urn:microsoft.com/office/officeart/2005/8/layout/lProcess2"/>
    <dgm:cxn modelId="{AD0C6F06-14D8-4E45-B6AF-057B4ABA94C5}" type="presParOf" srcId="{9A34B481-6A19-4C43-A302-2AE672CE3970}" destId="{AF442AF0-66AD-4503-86CF-48BA81BECBE6}" srcOrd="1" destOrd="0" presId="urn:microsoft.com/office/officeart/2005/8/layout/lProcess2"/>
    <dgm:cxn modelId="{DDE460C7-6612-47D7-A2E0-BE3390B4B5F1}" type="presParOf" srcId="{9A34B481-6A19-4C43-A302-2AE672CE3970}" destId="{82DA02AA-D87D-4A55-A509-3B434FC4C191}" srcOrd="2" destOrd="0" presId="urn:microsoft.com/office/officeart/2005/8/layout/lProcess2"/>
    <dgm:cxn modelId="{6F7D6395-4DC7-47DE-BAE1-5DE75713CD66}" type="presParOf" srcId="{82DA02AA-D87D-4A55-A509-3B434FC4C191}" destId="{A925741F-1D92-4883-AB9A-5516B0BFC957}" srcOrd="0" destOrd="0" presId="urn:microsoft.com/office/officeart/2005/8/layout/lProcess2"/>
    <dgm:cxn modelId="{D5D11D09-710C-4348-A6F1-F32A146D16A8}" type="presParOf" srcId="{A925741F-1D92-4883-AB9A-5516B0BFC957}" destId="{B5832351-CE62-4C95-9F68-863AFA045E27}" srcOrd="0" destOrd="0" presId="urn:microsoft.com/office/officeart/2005/8/layout/lProcess2"/>
    <dgm:cxn modelId="{9AFB88DA-3344-49CC-BAE9-8177CECDA747}" type="presParOf" srcId="{A925741F-1D92-4883-AB9A-5516B0BFC957}" destId="{546EE285-3929-426D-8943-3F1367AEABAA}" srcOrd="1" destOrd="0" presId="urn:microsoft.com/office/officeart/2005/8/layout/lProcess2"/>
    <dgm:cxn modelId="{BFEE23D6-4DA8-4080-A75A-0C80109BEAC7}" type="presParOf" srcId="{A925741F-1D92-4883-AB9A-5516B0BFC957}" destId="{346315D8-0406-42B5-A278-F479DC82185E}" srcOrd="2" destOrd="0" presId="urn:microsoft.com/office/officeart/2005/8/layout/lProcess2"/>
    <dgm:cxn modelId="{2B3B76BE-9A18-4756-AFAD-B2EF9558C686}" type="presParOf" srcId="{A925741F-1D92-4883-AB9A-5516B0BFC957}" destId="{5D5F5200-092D-41CB-9F7E-7D92DCBFD652}" srcOrd="3" destOrd="0" presId="urn:microsoft.com/office/officeart/2005/8/layout/lProcess2"/>
    <dgm:cxn modelId="{36DA3921-A037-4541-A2D3-6892371E751C}" type="presParOf" srcId="{A925741F-1D92-4883-AB9A-5516B0BFC957}" destId="{AF5DCCB1-B05F-4923-8E10-7433F54FCAEB}" srcOrd="4" destOrd="0" presId="urn:microsoft.com/office/officeart/2005/8/layout/lProcess2"/>
    <dgm:cxn modelId="{AB4DA916-DD77-4A6C-94FA-B0D653A1E033}" type="presParOf" srcId="{67A27EA8-FC8E-4C15-95CE-38C4CA9C312D}" destId="{8F765BF0-4CFF-49E0-A4D5-3E4A748A9828}" srcOrd="1" destOrd="0" presId="urn:microsoft.com/office/officeart/2005/8/layout/lProcess2"/>
    <dgm:cxn modelId="{7C58662B-ED6F-461A-B2F1-FBF91B902288}" type="presParOf" srcId="{67A27EA8-FC8E-4C15-95CE-38C4CA9C312D}" destId="{77D68536-C17E-476F-A994-AEA62DDFBA7F}" srcOrd="2" destOrd="0" presId="urn:microsoft.com/office/officeart/2005/8/layout/lProcess2"/>
    <dgm:cxn modelId="{2217FFCA-3F9E-4E4B-BC7F-784142A03C1F}" type="presParOf" srcId="{77D68536-C17E-476F-A994-AEA62DDFBA7F}" destId="{5FBF8584-CF3E-4D4A-9283-B333E68FB5F3}" srcOrd="0" destOrd="0" presId="urn:microsoft.com/office/officeart/2005/8/layout/lProcess2"/>
    <dgm:cxn modelId="{166C7E50-7611-49DB-AE0F-AA3311790D49}" type="presParOf" srcId="{77D68536-C17E-476F-A994-AEA62DDFBA7F}" destId="{6072BB8A-97C0-4039-95A0-88B4BD9A704F}" srcOrd="1" destOrd="0" presId="urn:microsoft.com/office/officeart/2005/8/layout/lProcess2"/>
    <dgm:cxn modelId="{A2F951C9-2013-4819-A371-93B39F9CEF81}" type="presParOf" srcId="{77D68536-C17E-476F-A994-AEA62DDFBA7F}" destId="{9C910908-15D6-4DED-81CC-A55296CCF29E}" srcOrd="2" destOrd="0" presId="urn:microsoft.com/office/officeart/2005/8/layout/lProcess2"/>
    <dgm:cxn modelId="{AF940E50-736D-4E9A-B533-0CD44AC07A01}" type="presParOf" srcId="{9C910908-15D6-4DED-81CC-A55296CCF29E}" destId="{48871991-12C6-449F-B6DD-30D066C21574}" srcOrd="0" destOrd="0" presId="urn:microsoft.com/office/officeart/2005/8/layout/lProcess2"/>
    <dgm:cxn modelId="{541130AB-1552-455A-B510-22C2FBD1DA3C}" type="presParOf" srcId="{48871991-12C6-449F-B6DD-30D066C21574}" destId="{C4C763D9-3A6B-4BD4-A183-5C905307CDE4}" srcOrd="0" destOrd="0" presId="urn:microsoft.com/office/officeart/2005/8/layout/lProcess2"/>
    <dgm:cxn modelId="{63002429-B793-4211-8D9F-41867842EB9E}" type="presParOf" srcId="{67A27EA8-FC8E-4C15-95CE-38C4CA9C312D}" destId="{4DE1F4A9-8979-4F81-9573-96F25838EFB6}" srcOrd="3" destOrd="0" presId="urn:microsoft.com/office/officeart/2005/8/layout/lProcess2"/>
    <dgm:cxn modelId="{2EAABE9A-10C1-4768-A129-3FD9A80D20B8}" type="presParOf" srcId="{67A27EA8-FC8E-4C15-95CE-38C4CA9C312D}" destId="{0CC0324E-7AE1-45D4-8341-D2F49B9FFB02}" srcOrd="4" destOrd="0" presId="urn:microsoft.com/office/officeart/2005/8/layout/lProcess2"/>
    <dgm:cxn modelId="{454B8D52-6854-432B-9F7A-82749BA894DC}" type="presParOf" srcId="{0CC0324E-7AE1-45D4-8341-D2F49B9FFB02}" destId="{B76BDD99-CB4C-42EA-A0EF-039F96BC5A4E}" srcOrd="0" destOrd="0" presId="urn:microsoft.com/office/officeart/2005/8/layout/lProcess2"/>
    <dgm:cxn modelId="{F647874E-CADD-4536-948C-A9BE8826F292}" type="presParOf" srcId="{0CC0324E-7AE1-45D4-8341-D2F49B9FFB02}" destId="{A62B61DB-0DFA-433F-8A14-3CC755BCC5D6}" srcOrd="1" destOrd="0" presId="urn:microsoft.com/office/officeart/2005/8/layout/lProcess2"/>
    <dgm:cxn modelId="{5C0DA8B4-422E-415C-8EA7-E53E9CFDD267}" type="presParOf" srcId="{0CC0324E-7AE1-45D4-8341-D2F49B9FFB02}" destId="{8A1DEC8B-74A7-4012-B06D-DCE57B8FBE44}" srcOrd="2" destOrd="0" presId="urn:microsoft.com/office/officeart/2005/8/layout/lProcess2"/>
    <dgm:cxn modelId="{5D09291D-CAF0-4D62-92A0-45AB9F01F372}" type="presParOf" srcId="{8A1DEC8B-74A7-4012-B06D-DCE57B8FBE44}" destId="{6DEB7994-2A55-4AA3-B057-6C3F33596745}" srcOrd="0" destOrd="0" presId="urn:microsoft.com/office/officeart/2005/8/layout/lProcess2"/>
    <dgm:cxn modelId="{AF34FC4E-ED70-4C6B-83C4-464FE9B5BF85}" type="presParOf" srcId="{6DEB7994-2A55-4AA3-B057-6C3F33596745}" destId="{D22AE1A3-6A8F-452A-9CF9-208D82048BD3}" srcOrd="0" destOrd="0" presId="urn:microsoft.com/office/officeart/2005/8/layout/lProcess2"/>
    <dgm:cxn modelId="{D6D656FA-93C1-420A-8CA6-064E331875F0}" type="presParOf" srcId="{67A27EA8-FC8E-4C15-95CE-38C4CA9C312D}" destId="{5D824060-21CE-4DA6-8AFF-525D50D6F40D}" srcOrd="5" destOrd="0" presId="urn:microsoft.com/office/officeart/2005/8/layout/lProcess2"/>
    <dgm:cxn modelId="{B66B56BC-F5D7-4EE4-B848-7F5EBFE9B370}" type="presParOf" srcId="{67A27EA8-FC8E-4C15-95CE-38C4CA9C312D}" destId="{C299C09F-3CCD-431C-9767-2423408F06F0}" srcOrd="6" destOrd="0" presId="urn:microsoft.com/office/officeart/2005/8/layout/lProcess2"/>
    <dgm:cxn modelId="{99EA9199-6B38-4FF0-8E06-800C4C9ADAE4}" type="presParOf" srcId="{C299C09F-3CCD-431C-9767-2423408F06F0}" destId="{B008BC3B-3442-42C1-8AA4-CE3EEC84937E}" srcOrd="0" destOrd="0" presId="urn:microsoft.com/office/officeart/2005/8/layout/lProcess2"/>
    <dgm:cxn modelId="{D150549F-DE4A-477D-B793-769BD2A76299}" type="presParOf" srcId="{C299C09F-3CCD-431C-9767-2423408F06F0}" destId="{4C6820F6-7219-41E7-9C09-56644E5C0C64}" srcOrd="1" destOrd="0" presId="urn:microsoft.com/office/officeart/2005/8/layout/lProcess2"/>
    <dgm:cxn modelId="{34624544-4CB3-45A2-BB19-2EDAA1E36A20}" type="presParOf" srcId="{C299C09F-3CCD-431C-9767-2423408F06F0}" destId="{697E77A6-0449-4B55-AFA1-4330434ACD3E}" srcOrd="2" destOrd="0" presId="urn:microsoft.com/office/officeart/2005/8/layout/lProcess2"/>
    <dgm:cxn modelId="{F5FA39FA-2279-4E12-ADFB-7A1D1B52B97E}" type="presParOf" srcId="{697E77A6-0449-4B55-AFA1-4330434ACD3E}" destId="{FC3791AF-21D7-4982-A2E3-2A1303EB949C}" srcOrd="0" destOrd="0" presId="urn:microsoft.com/office/officeart/2005/8/layout/lProcess2"/>
    <dgm:cxn modelId="{3B4F5150-9404-4460-AE07-F0013B839BB6}" type="presParOf" srcId="{FC3791AF-21D7-4982-A2E3-2A1303EB949C}" destId="{D14BE0CA-2A48-4B61-A30C-1DF98E5D70A0}"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C33293-DBFD-475B-87B9-4E156C26AFC6}" type="doc">
      <dgm:prSet loTypeId="urn:microsoft.com/office/officeart/2005/8/layout/list1" loCatId="list" qsTypeId="urn:microsoft.com/office/officeart/2005/8/quickstyle/simple1" qsCatId="simple" csTypeId="urn:microsoft.com/office/officeart/2005/8/colors/accent2_1" csCatId="accent2" phldr="1"/>
      <dgm:spPr/>
      <dgm:t>
        <a:bodyPr/>
        <a:lstStyle/>
        <a:p>
          <a:endParaRPr lang="en-US"/>
        </a:p>
      </dgm:t>
    </dgm:pt>
    <dgm:pt modelId="{A0F63931-7837-40B6-A007-92A40893F89D}">
      <dgm:prSet phldrT="[Text]" custT="1"/>
      <dgm:spPr/>
      <dgm:t>
        <a:bodyPr/>
        <a:lstStyle/>
        <a:p>
          <a:r>
            <a:rPr lang="en-US" sz="1800" dirty="0"/>
            <a:t>After creating a new Sensitivity label, what must be done before the label becomes visible and available to users? </a:t>
          </a:r>
        </a:p>
      </dgm:t>
    </dgm:pt>
    <dgm:pt modelId="{5544032E-CC82-4A43-B61C-0291C742FC14}" type="parTrans" cxnId="{65891D43-F821-46E8-821C-CDE6774AC655}">
      <dgm:prSet/>
      <dgm:spPr/>
      <dgm:t>
        <a:bodyPr/>
        <a:lstStyle/>
        <a:p>
          <a:endParaRPr lang="en-US" sz="1800"/>
        </a:p>
      </dgm:t>
    </dgm:pt>
    <dgm:pt modelId="{72808C47-8352-4FAF-86A4-DF56C8DFE167}" type="sibTrans" cxnId="{65891D43-F821-46E8-821C-CDE6774AC655}">
      <dgm:prSet/>
      <dgm:spPr/>
      <dgm:t>
        <a:bodyPr/>
        <a:lstStyle/>
        <a:p>
          <a:endParaRPr lang="en-US" sz="1800"/>
        </a:p>
      </dgm:t>
    </dgm:pt>
    <dgm:pt modelId="{8CF5BDC1-77F4-495E-8F36-27768DBB32F5}">
      <dgm:prSet phldrT="[Text]" custT="1"/>
      <dgm:spPr/>
      <dgm:t>
        <a:bodyPr/>
        <a:lstStyle/>
        <a:p>
          <a:r>
            <a:rPr lang="nb-NO" sz="1800" dirty="0"/>
            <a:t>What is the license requirement to Auto-apply </a:t>
          </a:r>
          <a:r>
            <a:rPr lang="nb-NO" sz="1800" b="1" dirty="0"/>
            <a:t>Sensitivity</a:t>
          </a:r>
          <a:r>
            <a:rPr lang="nb-NO" sz="1800" dirty="0"/>
            <a:t> labels?</a:t>
          </a:r>
          <a:endParaRPr lang="en-US" sz="1800" dirty="0"/>
        </a:p>
      </dgm:t>
    </dgm:pt>
    <dgm:pt modelId="{4E32BA99-D233-4C79-B21B-2D87982A3DE4}" type="parTrans" cxnId="{E4FB0FF3-696D-47C5-BA91-AAF5A7CC81A2}">
      <dgm:prSet/>
      <dgm:spPr/>
      <dgm:t>
        <a:bodyPr/>
        <a:lstStyle/>
        <a:p>
          <a:endParaRPr lang="en-US" sz="1800"/>
        </a:p>
      </dgm:t>
    </dgm:pt>
    <dgm:pt modelId="{BF653755-9836-41EC-B7FC-F360E5A8F686}" type="sibTrans" cxnId="{E4FB0FF3-696D-47C5-BA91-AAF5A7CC81A2}">
      <dgm:prSet/>
      <dgm:spPr/>
      <dgm:t>
        <a:bodyPr/>
        <a:lstStyle/>
        <a:p>
          <a:endParaRPr lang="en-US" sz="1800"/>
        </a:p>
      </dgm:t>
    </dgm:pt>
    <dgm:pt modelId="{07245B2E-0D9C-4F56-87B8-7D309535786C}">
      <dgm:prSet phldrT="[Text]" custT="1"/>
      <dgm:spPr/>
      <dgm:t>
        <a:bodyPr/>
        <a:lstStyle/>
        <a:p>
          <a:r>
            <a:rPr lang="nb-NO" sz="1800" dirty="0"/>
            <a:t>What </a:t>
          </a:r>
          <a:r>
            <a:rPr lang="nb-NO" sz="1800" b="1" dirty="0"/>
            <a:t>service</a:t>
          </a:r>
          <a:r>
            <a:rPr lang="nb-NO" sz="1800" dirty="0"/>
            <a:t> must be enabled at the tenant level before using Azure Informtion Protection? </a:t>
          </a:r>
          <a:endParaRPr lang="en-US" sz="1800" dirty="0"/>
        </a:p>
      </dgm:t>
    </dgm:pt>
    <dgm:pt modelId="{F880E509-65AD-4351-8937-D70B74591F55}" type="parTrans" cxnId="{14A702ED-3A0C-4078-8DC3-48E4922BA248}">
      <dgm:prSet/>
      <dgm:spPr/>
      <dgm:t>
        <a:bodyPr/>
        <a:lstStyle/>
        <a:p>
          <a:endParaRPr lang="en-US" sz="1800"/>
        </a:p>
      </dgm:t>
    </dgm:pt>
    <dgm:pt modelId="{F17A7300-B72A-4014-8FB6-7E22A181CA37}" type="sibTrans" cxnId="{14A702ED-3A0C-4078-8DC3-48E4922BA248}">
      <dgm:prSet/>
      <dgm:spPr/>
      <dgm:t>
        <a:bodyPr/>
        <a:lstStyle/>
        <a:p>
          <a:endParaRPr lang="en-US" sz="1800"/>
        </a:p>
      </dgm:t>
    </dgm:pt>
    <dgm:pt modelId="{D6980DEC-0E67-460D-9771-9010325A2302}">
      <dgm:prSet phldrT="[Text]" custT="1"/>
      <dgm:spPr/>
      <dgm:t>
        <a:bodyPr/>
        <a:lstStyle/>
        <a:p>
          <a:r>
            <a:rPr lang="en-US" sz="1800" dirty="0"/>
            <a:t>The label must be published</a:t>
          </a:r>
        </a:p>
      </dgm:t>
    </dgm:pt>
    <dgm:pt modelId="{B3D29263-2BA3-4AE9-8532-57C69197009B}" type="parTrans" cxnId="{AC272C0F-2A2E-40C5-B80D-6E4C475DF9A3}">
      <dgm:prSet/>
      <dgm:spPr/>
      <dgm:t>
        <a:bodyPr/>
        <a:lstStyle/>
        <a:p>
          <a:endParaRPr lang="en-US" sz="1800"/>
        </a:p>
      </dgm:t>
    </dgm:pt>
    <dgm:pt modelId="{AB7B3BE7-725F-4B23-BF62-4954B37DA010}" type="sibTrans" cxnId="{AC272C0F-2A2E-40C5-B80D-6E4C475DF9A3}">
      <dgm:prSet/>
      <dgm:spPr/>
      <dgm:t>
        <a:bodyPr/>
        <a:lstStyle/>
        <a:p>
          <a:endParaRPr lang="en-US" sz="1800"/>
        </a:p>
      </dgm:t>
    </dgm:pt>
    <dgm:pt modelId="{809BD38A-B676-43CC-A5B4-BB772DBB0156}">
      <dgm:prSet phldrT="[Text]" custT="1"/>
      <dgm:spPr/>
      <dgm:t>
        <a:bodyPr/>
        <a:lstStyle/>
        <a:p>
          <a:pPr>
            <a:buFont typeface="Arial" panose="020B0604020202020204" pitchFamily="34" charset="0"/>
            <a:buChar char="•"/>
          </a:pPr>
          <a:r>
            <a:rPr lang="en-US" sz="1800" dirty="0"/>
            <a:t>E5</a:t>
          </a:r>
        </a:p>
      </dgm:t>
    </dgm:pt>
    <dgm:pt modelId="{53404F0A-2289-4A40-9862-5F1F07560312}" type="parTrans" cxnId="{DA4FD2A7-ACEC-4FC2-8EF8-155CD8838CF8}">
      <dgm:prSet/>
      <dgm:spPr/>
      <dgm:t>
        <a:bodyPr/>
        <a:lstStyle/>
        <a:p>
          <a:endParaRPr lang="en-US" sz="1800"/>
        </a:p>
      </dgm:t>
    </dgm:pt>
    <dgm:pt modelId="{1560D712-B5C2-4ED3-96E2-576C022F3A37}" type="sibTrans" cxnId="{DA4FD2A7-ACEC-4FC2-8EF8-155CD8838CF8}">
      <dgm:prSet/>
      <dgm:spPr/>
      <dgm:t>
        <a:bodyPr/>
        <a:lstStyle/>
        <a:p>
          <a:endParaRPr lang="en-US" sz="1800"/>
        </a:p>
      </dgm:t>
    </dgm:pt>
    <dgm:pt modelId="{DEDD4BC1-80D3-40A0-8604-8697F2717E5C}">
      <dgm:prSet phldrT="[Text]" custT="1"/>
      <dgm:spPr/>
      <dgm:t>
        <a:bodyPr/>
        <a:lstStyle/>
        <a:p>
          <a:r>
            <a:rPr lang="nb-NO" sz="1800" dirty="0"/>
            <a:t>The </a:t>
          </a:r>
          <a:r>
            <a:rPr lang="en-US" sz="1800" dirty="0"/>
            <a:t>RMS/AIP subscription</a:t>
          </a:r>
        </a:p>
      </dgm:t>
    </dgm:pt>
    <dgm:pt modelId="{A4F1ECF0-46DA-481D-A50E-9E0C5F6A82FF}" type="parTrans" cxnId="{532F5A4E-AA19-49AD-9E17-0A1A1397B3DC}">
      <dgm:prSet/>
      <dgm:spPr/>
      <dgm:t>
        <a:bodyPr/>
        <a:lstStyle/>
        <a:p>
          <a:endParaRPr lang="en-US" sz="1800"/>
        </a:p>
      </dgm:t>
    </dgm:pt>
    <dgm:pt modelId="{55BC5044-DC22-4368-B25A-72434D79ADE9}" type="sibTrans" cxnId="{532F5A4E-AA19-49AD-9E17-0A1A1397B3DC}">
      <dgm:prSet/>
      <dgm:spPr/>
      <dgm:t>
        <a:bodyPr/>
        <a:lstStyle/>
        <a:p>
          <a:endParaRPr lang="en-US" sz="1800"/>
        </a:p>
      </dgm:t>
    </dgm:pt>
    <dgm:pt modelId="{D4264378-4311-4FF9-B9DE-2D58EF077826}">
      <dgm:prSet phldrT="[Text]" custT="1"/>
      <dgm:spPr/>
      <dgm:t>
        <a:bodyPr/>
        <a:lstStyle/>
        <a:p>
          <a:pPr>
            <a:buFont typeface="Arial" panose="020B0604020202020204" pitchFamily="34" charset="0"/>
            <a:buChar char="•"/>
          </a:pPr>
          <a:r>
            <a:rPr lang="en-US" sz="1600" dirty="0"/>
            <a:t>M365 E5/A5 Compliance license, or + </a:t>
          </a:r>
          <a:r>
            <a:rPr lang="en-US" sz="1600" noProof="0" dirty="0"/>
            <a:t>M365 E5/A5 Info Protection &amp; Governance </a:t>
          </a:r>
          <a:endParaRPr lang="en-US" sz="1600" dirty="0"/>
        </a:p>
      </dgm:t>
    </dgm:pt>
    <dgm:pt modelId="{8C0D8E95-4DCA-422F-8898-228A82A706D4}" type="parTrans" cxnId="{AA1E1655-9D39-4AC1-9C39-B0EC147489D4}">
      <dgm:prSet/>
      <dgm:spPr/>
      <dgm:t>
        <a:bodyPr/>
        <a:lstStyle/>
        <a:p>
          <a:endParaRPr lang="en-US"/>
        </a:p>
      </dgm:t>
    </dgm:pt>
    <dgm:pt modelId="{EEA9ED1E-85C5-40F7-9B73-2A64150B44CA}" type="sibTrans" cxnId="{AA1E1655-9D39-4AC1-9C39-B0EC147489D4}">
      <dgm:prSet/>
      <dgm:spPr/>
      <dgm:t>
        <a:bodyPr/>
        <a:lstStyle/>
        <a:p>
          <a:endParaRPr lang="en-US"/>
        </a:p>
      </dgm:t>
    </dgm:pt>
    <dgm:pt modelId="{94802046-3E97-4D09-960D-6FBE36011DC6}" type="pres">
      <dgm:prSet presAssocID="{ABC33293-DBFD-475B-87B9-4E156C26AFC6}" presName="linear" presStyleCnt="0">
        <dgm:presLayoutVars>
          <dgm:dir/>
          <dgm:animLvl val="lvl"/>
          <dgm:resizeHandles val="exact"/>
        </dgm:presLayoutVars>
      </dgm:prSet>
      <dgm:spPr/>
    </dgm:pt>
    <dgm:pt modelId="{2AA8AE4A-2C36-46DC-9FCC-76FEBC6A40F5}" type="pres">
      <dgm:prSet presAssocID="{A0F63931-7837-40B6-A007-92A40893F89D}" presName="parentLin" presStyleCnt="0"/>
      <dgm:spPr/>
    </dgm:pt>
    <dgm:pt modelId="{3D9C150B-7E6C-4473-9717-671202CA84EA}" type="pres">
      <dgm:prSet presAssocID="{A0F63931-7837-40B6-A007-92A40893F89D}" presName="parentLeftMargin" presStyleLbl="node1" presStyleIdx="0" presStyleCnt="3"/>
      <dgm:spPr/>
    </dgm:pt>
    <dgm:pt modelId="{8DDEBC3A-5B28-442E-9EC0-218A2542C08F}" type="pres">
      <dgm:prSet presAssocID="{A0F63931-7837-40B6-A007-92A40893F89D}" presName="parentText" presStyleLbl="node1" presStyleIdx="0" presStyleCnt="3">
        <dgm:presLayoutVars>
          <dgm:chMax val="0"/>
          <dgm:bulletEnabled val="1"/>
        </dgm:presLayoutVars>
      </dgm:prSet>
      <dgm:spPr/>
    </dgm:pt>
    <dgm:pt modelId="{A40A4924-D77A-41F8-AEC0-49831404E5F2}" type="pres">
      <dgm:prSet presAssocID="{A0F63931-7837-40B6-A007-92A40893F89D}" presName="negativeSpace" presStyleCnt="0"/>
      <dgm:spPr/>
    </dgm:pt>
    <dgm:pt modelId="{F2BCC35F-4EDF-4D38-9799-540029B64F25}" type="pres">
      <dgm:prSet presAssocID="{A0F63931-7837-40B6-A007-92A40893F89D}" presName="childText" presStyleLbl="conFgAcc1" presStyleIdx="0" presStyleCnt="3">
        <dgm:presLayoutVars>
          <dgm:bulletEnabled val="1"/>
        </dgm:presLayoutVars>
      </dgm:prSet>
      <dgm:spPr/>
    </dgm:pt>
    <dgm:pt modelId="{8DD06D3D-1264-423B-95BB-9DC8AA3281F6}" type="pres">
      <dgm:prSet presAssocID="{72808C47-8352-4FAF-86A4-DF56C8DFE167}" presName="spaceBetweenRectangles" presStyleCnt="0"/>
      <dgm:spPr/>
    </dgm:pt>
    <dgm:pt modelId="{A1E0A7D7-E000-4789-924F-810A1B5C86F6}" type="pres">
      <dgm:prSet presAssocID="{8CF5BDC1-77F4-495E-8F36-27768DBB32F5}" presName="parentLin" presStyleCnt="0"/>
      <dgm:spPr/>
    </dgm:pt>
    <dgm:pt modelId="{BF8CCD4A-64A6-4253-A5BF-C99A2B237A51}" type="pres">
      <dgm:prSet presAssocID="{8CF5BDC1-77F4-495E-8F36-27768DBB32F5}" presName="parentLeftMargin" presStyleLbl="node1" presStyleIdx="0" presStyleCnt="3"/>
      <dgm:spPr/>
    </dgm:pt>
    <dgm:pt modelId="{26F10265-403E-41C9-9811-3EDBA67AB1F3}" type="pres">
      <dgm:prSet presAssocID="{8CF5BDC1-77F4-495E-8F36-27768DBB32F5}" presName="parentText" presStyleLbl="node1" presStyleIdx="1" presStyleCnt="3" custLinFactNeighborX="3820" custLinFactNeighborY="13978">
        <dgm:presLayoutVars>
          <dgm:chMax val="0"/>
          <dgm:bulletEnabled val="1"/>
        </dgm:presLayoutVars>
      </dgm:prSet>
      <dgm:spPr/>
    </dgm:pt>
    <dgm:pt modelId="{3A8A60AF-9B8C-4FBA-AB7E-F7DC113414DD}" type="pres">
      <dgm:prSet presAssocID="{8CF5BDC1-77F4-495E-8F36-27768DBB32F5}" presName="negativeSpace" presStyleCnt="0"/>
      <dgm:spPr/>
    </dgm:pt>
    <dgm:pt modelId="{7DFAA98B-FA6B-468D-9C06-2A29A7BFEB80}" type="pres">
      <dgm:prSet presAssocID="{8CF5BDC1-77F4-495E-8F36-27768DBB32F5}" presName="childText" presStyleLbl="conFgAcc1" presStyleIdx="1" presStyleCnt="3">
        <dgm:presLayoutVars>
          <dgm:bulletEnabled val="1"/>
        </dgm:presLayoutVars>
      </dgm:prSet>
      <dgm:spPr/>
    </dgm:pt>
    <dgm:pt modelId="{75BB0419-6C88-4CDF-9EA7-9743AA149C95}" type="pres">
      <dgm:prSet presAssocID="{BF653755-9836-41EC-B7FC-F360E5A8F686}" presName="spaceBetweenRectangles" presStyleCnt="0"/>
      <dgm:spPr/>
    </dgm:pt>
    <dgm:pt modelId="{8B29C825-0C31-4CF9-B5B0-3A67DE1A924D}" type="pres">
      <dgm:prSet presAssocID="{07245B2E-0D9C-4F56-87B8-7D309535786C}" presName="parentLin" presStyleCnt="0"/>
      <dgm:spPr/>
    </dgm:pt>
    <dgm:pt modelId="{47908E99-691C-4D40-9BFC-727B749EB1F5}" type="pres">
      <dgm:prSet presAssocID="{07245B2E-0D9C-4F56-87B8-7D309535786C}" presName="parentLeftMargin" presStyleLbl="node1" presStyleIdx="1" presStyleCnt="3"/>
      <dgm:spPr/>
    </dgm:pt>
    <dgm:pt modelId="{A6D5DDF9-E7E4-482F-99BF-91BAB40AF5D9}" type="pres">
      <dgm:prSet presAssocID="{07245B2E-0D9C-4F56-87B8-7D309535786C}" presName="parentText" presStyleLbl="node1" presStyleIdx="2" presStyleCnt="3">
        <dgm:presLayoutVars>
          <dgm:chMax val="0"/>
          <dgm:bulletEnabled val="1"/>
        </dgm:presLayoutVars>
      </dgm:prSet>
      <dgm:spPr/>
    </dgm:pt>
    <dgm:pt modelId="{51581E4A-76A4-4DC8-B580-6A98050BD3DE}" type="pres">
      <dgm:prSet presAssocID="{07245B2E-0D9C-4F56-87B8-7D309535786C}" presName="negativeSpace" presStyleCnt="0"/>
      <dgm:spPr/>
    </dgm:pt>
    <dgm:pt modelId="{AB3DB915-C36A-4FB8-8269-302CF0D21E28}" type="pres">
      <dgm:prSet presAssocID="{07245B2E-0D9C-4F56-87B8-7D309535786C}" presName="childText" presStyleLbl="conFgAcc1" presStyleIdx="2" presStyleCnt="3">
        <dgm:presLayoutVars>
          <dgm:bulletEnabled val="1"/>
        </dgm:presLayoutVars>
      </dgm:prSet>
      <dgm:spPr/>
    </dgm:pt>
  </dgm:ptLst>
  <dgm:cxnLst>
    <dgm:cxn modelId="{AC272C0F-2A2E-40C5-B80D-6E4C475DF9A3}" srcId="{A0F63931-7837-40B6-A007-92A40893F89D}" destId="{D6980DEC-0E67-460D-9771-9010325A2302}" srcOrd="0" destOrd="0" parTransId="{B3D29263-2BA3-4AE9-8532-57C69197009B}" sibTransId="{AB7B3BE7-725F-4B23-BF62-4954B37DA010}"/>
    <dgm:cxn modelId="{AF50F027-271E-4B3A-AA1F-67EB383F9B2F}" type="presOf" srcId="{A0F63931-7837-40B6-A007-92A40893F89D}" destId="{3D9C150B-7E6C-4473-9717-671202CA84EA}" srcOrd="0" destOrd="0" presId="urn:microsoft.com/office/officeart/2005/8/layout/list1"/>
    <dgm:cxn modelId="{1540D135-30C2-4568-92F3-90A3FF116840}" type="presOf" srcId="{A0F63931-7837-40B6-A007-92A40893F89D}" destId="{8DDEBC3A-5B28-442E-9EC0-218A2542C08F}" srcOrd="1" destOrd="0" presId="urn:microsoft.com/office/officeart/2005/8/layout/list1"/>
    <dgm:cxn modelId="{5E0DEB60-5399-42E7-8D95-093536FD3BC8}" type="presOf" srcId="{DEDD4BC1-80D3-40A0-8604-8697F2717E5C}" destId="{AB3DB915-C36A-4FB8-8269-302CF0D21E28}" srcOrd="0" destOrd="0" presId="urn:microsoft.com/office/officeart/2005/8/layout/list1"/>
    <dgm:cxn modelId="{CF76FB42-80AD-4461-B2C8-4265347AC401}" type="presOf" srcId="{8CF5BDC1-77F4-495E-8F36-27768DBB32F5}" destId="{26F10265-403E-41C9-9811-3EDBA67AB1F3}" srcOrd="1" destOrd="0" presId="urn:microsoft.com/office/officeart/2005/8/layout/list1"/>
    <dgm:cxn modelId="{65891D43-F821-46E8-821C-CDE6774AC655}" srcId="{ABC33293-DBFD-475B-87B9-4E156C26AFC6}" destId="{A0F63931-7837-40B6-A007-92A40893F89D}" srcOrd="0" destOrd="0" parTransId="{5544032E-CC82-4A43-B61C-0291C742FC14}" sibTransId="{72808C47-8352-4FAF-86A4-DF56C8DFE167}"/>
    <dgm:cxn modelId="{532F5A4E-AA19-49AD-9E17-0A1A1397B3DC}" srcId="{07245B2E-0D9C-4F56-87B8-7D309535786C}" destId="{DEDD4BC1-80D3-40A0-8604-8697F2717E5C}" srcOrd="0" destOrd="0" parTransId="{A4F1ECF0-46DA-481D-A50E-9E0C5F6A82FF}" sibTransId="{55BC5044-DC22-4368-B25A-72434D79ADE9}"/>
    <dgm:cxn modelId="{AA1E1655-9D39-4AC1-9C39-B0EC147489D4}" srcId="{8CF5BDC1-77F4-495E-8F36-27768DBB32F5}" destId="{D4264378-4311-4FF9-B9DE-2D58EF077826}" srcOrd="1" destOrd="0" parTransId="{8C0D8E95-4DCA-422F-8898-228A82A706D4}" sibTransId="{EEA9ED1E-85C5-40F7-9B73-2A64150B44CA}"/>
    <dgm:cxn modelId="{4244637E-FFFA-4A49-A460-DE7C56AA01E5}" type="presOf" srcId="{D4264378-4311-4FF9-B9DE-2D58EF077826}" destId="{7DFAA98B-FA6B-468D-9C06-2A29A7BFEB80}" srcOrd="0" destOrd="1" presId="urn:microsoft.com/office/officeart/2005/8/layout/list1"/>
    <dgm:cxn modelId="{FEC79695-458A-49D6-A558-FE913E7C6B9F}" type="presOf" srcId="{07245B2E-0D9C-4F56-87B8-7D309535786C}" destId="{A6D5DDF9-E7E4-482F-99BF-91BAB40AF5D9}" srcOrd="1" destOrd="0" presId="urn:microsoft.com/office/officeart/2005/8/layout/list1"/>
    <dgm:cxn modelId="{31073CA4-806A-4891-8A69-107C53392439}" type="presOf" srcId="{07245B2E-0D9C-4F56-87B8-7D309535786C}" destId="{47908E99-691C-4D40-9BFC-727B749EB1F5}" srcOrd="0" destOrd="0" presId="urn:microsoft.com/office/officeart/2005/8/layout/list1"/>
    <dgm:cxn modelId="{9BEC2AA7-ACE3-41DD-8331-9CC2F7DD5A3B}" type="presOf" srcId="{8CF5BDC1-77F4-495E-8F36-27768DBB32F5}" destId="{BF8CCD4A-64A6-4253-A5BF-C99A2B237A51}" srcOrd="0" destOrd="0" presId="urn:microsoft.com/office/officeart/2005/8/layout/list1"/>
    <dgm:cxn modelId="{DA4FD2A7-ACEC-4FC2-8EF8-155CD8838CF8}" srcId="{8CF5BDC1-77F4-495E-8F36-27768DBB32F5}" destId="{809BD38A-B676-43CC-A5B4-BB772DBB0156}" srcOrd="0" destOrd="0" parTransId="{53404F0A-2289-4A40-9862-5F1F07560312}" sibTransId="{1560D712-B5C2-4ED3-96E2-576C022F3A37}"/>
    <dgm:cxn modelId="{31478DB8-9390-4AB7-A9C8-A6474062D508}" type="presOf" srcId="{ABC33293-DBFD-475B-87B9-4E156C26AFC6}" destId="{94802046-3E97-4D09-960D-6FBE36011DC6}" srcOrd="0" destOrd="0" presId="urn:microsoft.com/office/officeart/2005/8/layout/list1"/>
    <dgm:cxn modelId="{14A702ED-3A0C-4078-8DC3-48E4922BA248}" srcId="{ABC33293-DBFD-475B-87B9-4E156C26AFC6}" destId="{07245B2E-0D9C-4F56-87B8-7D309535786C}" srcOrd="2" destOrd="0" parTransId="{F880E509-65AD-4351-8937-D70B74591F55}" sibTransId="{F17A7300-B72A-4014-8FB6-7E22A181CA37}"/>
    <dgm:cxn modelId="{E4FB0FF3-696D-47C5-BA91-AAF5A7CC81A2}" srcId="{ABC33293-DBFD-475B-87B9-4E156C26AFC6}" destId="{8CF5BDC1-77F4-495E-8F36-27768DBB32F5}" srcOrd="1" destOrd="0" parTransId="{4E32BA99-D233-4C79-B21B-2D87982A3DE4}" sibTransId="{BF653755-9836-41EC-B7FC-F360E5A8F686}"/>
    <dgm:cxn modelId="{88A2C0F4-B822-41EA-B2AB-8D48D0227E08}" type="presOf" srcId="{809BD38A-B676-43CC-A5B4-BB772DBB0156}" destId="{7DFAA98B-FA6B-468D-9C06-2A29A7BFEB80}" srcOrd="0" destOrd="0" presId="urn:microsoft.com/office/officeart/2005/8/layout/list1"/>
    <dgm:cxn modelId="{35775FF7-B8C3-4CA2-9577-ED07A94B6C6C}" type="presOf" srcId="{D6980DEC-0E67-460D-9771-9010325A2302}" destId="{F2BCC35F-4EDF-4D38-9799-540029B64F25}" srcOrd="0" destOrd="0" presId="urn:microsoft.com/office/officeart/2005/8/layout/list1"/>
    <dgm:cxn modelId="{168D0B85-001C-4D31-A03F-AA680A9B7D92}" type="presParOf" srcId="{94802046-3E97-4D09-960D-6FBE36011DC6}" destId="{2AA8AE4A-2C36-46DC-9FCC-76FEBC6A40F5}" srcOrd="0" destOrd="0" presId="urn:microsoft.com/office/officeart/2005/8/layout/list1"/>
    <dgm:cxn modelId="{C2F2CD84-9C26-42B0-BB8D-AD3FF1AF9FBF}" type="presParOf" srcId="{2AA8AE4A-2C36-46DC-9FCC-76FEBC6A40F5}" destId="{3D9C150B-7E6C-4473-9717-671202CA84EA}" srcOrd="0" destOrd="0" presId="urn:microsoft.com/office/officeart/2005/8/layout/list1"/>
    <dgm:cxn modelId="{5D228802-A1C7-4242-8B4E-DF0193A4782A}" type="presParOf" srcId="{2AA8AE4A-2C36-46DC-9FCC-76FEBC6A40F5}" destId="{8DDEBC3A-5B28-442E-9EC0-218A2542C08F}" srcOrd="1" destOrd="0" presId="urn:microsoft.com/office/officeart/2005/8/layout/list1"/>
    <dgm:cxn modelId="{0238BA9F-5EAD-4A14-A437-353088138E2D}" type="presParOf" srcId="{94802046-3E97-4D09-960D-6FBE36011DC6}" destId="{A40A4924-D77A-41F8-AEC0-49831404E5F2}" srcOrd="1" destOrd="0" presId="urn:microsoft.com/office/officeart/2005/8/layout/list1"/>
    <dgm:cxn modelId="{B01EF6BF-11BC-4032-A079-69D3A1071398}" type="presParOf" srcId="{94802046-3E97-4D09-960D-6FBE36011DC6}" destId="{F2BCC35F-4EDF-4D38-9799-540029B64F25}" srcOrd="2" destOrd="0" presId="urn:microsoft.com/office/officeart/2005/8/layout/list1"/>
    <dgm:cxn modelId="{DBEDE7C5-4FE2-4792-B36E-F9953B9536EB}" type="presParOf" srcId="{94802046-3E97-4D09-960D-6FBE36011DC6}" destId="{8DD06D3D-1264-423B-95BB-9DC8AA3281F6}" srcOrd="3" destOrd="0" presId="urn:microsoft.com/office/officeart/2005/8/layout/list1"/>
    <dgm:cxn modelId="{E69D5AF9-35D8-4DA9-A4CE-455E5E1F97D3}" type="presParOf" srcId="{94802046-3E97-4D09-960D-6FBE36011DC6}" destId="{A1E0A7D7-E000-4789-924F-810A1B5C86F6}" srcOrd="4" destOrd="0" presId="urn:microsoft.com/office/officeart/2005/8/layout/list1"/>
    <dgm:cxn modelId="{1A9C1638-A8E3-438B-8959-44CEC60ECDED}" type="presParOf" srcId="{A1E0A7D7-E000-4789-924F-810A1B5C86F6}" destId="{BF8CCD4A-64A6-4253-A5BF-C99A2B237A51}" srcOrd="0" destOrd="0" presId="urn:microsoft.com/office/officeart/2005/8/layout/list1"/>
    <dgm:cxn modelId="{BE0B89DA-B262-43CD-B883-C91A355426ED}" type="presParOf" srcId="{A1E0A7D7-E000-4789-924F-810A1B5C86F6}" destId="{26F10265-403E-41C9-9811-3EDBA67AB1F3}" srcOrd="1" destOrd="0" presId="urn:microsoft.com/office/officeart/2005/8/layout/list1"/>
    <dgm:cxn modelId="{83EED768-7AC1-4D6A-A492-69856674B77C}" type="presParOf" srcId="{94802046-3E97-4D09-960D-6FBE36011DC6}" destId="{3A8A60AF-9B8C-4FBA-AB7E-F7DC113414DD}" srcOrd="5" destOrd="0" presId="urn:microsoft.com/office/officeart/2005/8/layout/list1"/>
    <dgm:cxn modelId="{04B8FA8A-BD2A-49C9-9251-078D064FBE5B}" type="presParOf" srcId="{94802046-3E97-4D09-960D-6FBE36011DC6}" destId="{7DFAA98B-FA6B-468D-9C06-2A29A7BFEB80}" srcOrd="6" destOrd="0" presId="urn:microsoft.com/office/officeart/2005/8/layout/list1"/>
    <dgm:cxn modelId="{779F3B9F-FC1C-42B7-943C-4AE3BDDEF4A5}" type="presParOf" srcId="{94802046-3E97-4D09-960D-6FBE36011DC6}" destId="{75BB0419-6C88-4CDF-9EA7-9743AA149C95}" srcOrd="7" destOrd="0" presId="urn:microsoft.com/office/officeart/2005/8/layout/list1"/>
    <dgm:cxn modelId="{AF010BF5-6567-488A-85F4-62DA54E0CE0C}" type="presParOf" srcId="{94802046-3E97-4D09-960D-6FBE36011DC6}" destId="{8B29C825-0C31-4CF9-B5B0-3A67DE1A924D}" srcOrd="8" destOrd="0" presId="urn:microsoft.com/office/officeart/2005/8/layout/list1"/>
    <dgm:cxn modelId="{BCC10AC2-DDBF-4D7C-8E71-BDB4A2CAA5B0}" type="presParOf" srcId="{8B29C825-0C31-4CF9-B5B0-3A67DE1A924D}" destId="{47908E99-691C-4D40-9BFC-727B749EB1F5}" srcOrd="0" destOrd="0" presId="urn:microsoft.com/office/officeart/2005/8/layout/list1"/>
    <dgm:cxn modelId="{E72282CB-CE83-411C-A1E9-49BF1C048BE9}" type="presParOf" srcId="{8B29C825-0C31-4CF9-B5B0-3A67DE1A924D}" destId="{A6D5DDF9-E7E4-482F-99BF-91BAB40AF5D9}" srcOrd="1" destOrd="0" presId="urn:microsoft.com/office/officeart/2005/8/layout/list1"/>
    <dgm:cxn modelId="{C60ECD4C-3CA7-45A8-8EE8-2B4E4D3276F1}" type="presParOf" srcId="{94802046-3E97-4D09-960D-6FBE36011DC6}" destId="{51581E4A-76A4-4DC8-B580-6A98050BD3DE}" srcOrd="9" destOrd="0" presId="urn:microsoft.com/office/officeart/2005/8/layout/list1"/>
    <dgm:cxn modelId="{74857BAD-C18D-4B7B-957C-471D64D37158}" type="presParOf" srcId="{94802046-3E97-4D09-960D-6FBE36011DC6}" destId="{AB3DB915-C36A-4FB8-8269-302CF0D21E28}"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E041E1-358D-4EA7-B778-8E91FCA47FFF}">
      <dsp:nvSpPr>
        <dsp:cNvPr id="0" name=""/>
        <dsp:cNvSpPr/>
      </dsp:nvSpPr>
      <dsp:spPr>
        <a:xfrm>
          <a:off x="53" y="84634"/>
          <a:ext cx="5084401" cy="1058205"/>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baseline="0" dirty="0"/>
            <a:t>Different types of content may require different types for retention actions taken on them:</a:t>
          </a:r>
          <a:endParaRPr lang="en-US" sz="1900" kern="1200" dirty="0"/>
        </a:p>
      </dsp:txBody>
      <dsp:txXfrm>
        <a:off x="53" y="84634"/>
        <a:ext cx="5084401" cy="1058205"/>
      </dsp:txXfrm>
    </dsp:sp>
    <dsp:sp modelId="{FFA3E5D0-1B10-4D30-993D-9466E7846039}">
      <dsp:nvSpPr>
        <dsp:cNvPr id="0" name=""/>
        <dsp:cNvSpPr/>
      </dsp:nvSpPr>
      <dsp:spPr>
        <a:xfrm>
          <a:off x="53" y="1142839"/>
          <a:ext cx="5084401" cy="3592175"/>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baseline="0"/>
            <a:t>Tax forms that need to be retained for a minimum period of time.</a:t>
          </a:r>
          <a:endParaRPr lang="en-US" sz="1900" kern="1200"/>
        </a:p>
        <a:p>
          <a:pPr marL="171450" lvl="1" indent="-171450" algn="l" defTabSz="844550">
            <a:lnSpc>
              <a:spcPct val="90000"/>
            </a:lnSpc>
            <a:spcBef>
              <a:spcPct val="0"/>
            </a:spcBef>
            <a:spcAft>
              <a:spcPct val="15000"/>
            </a:spcAft>
            <a:buChar char="•"/>
          </a:pPr>
          <a:r>
            <a:rPr lang="en-US" sz="1900" kern="1200" baseline="0"/>
            <a:t>Press materials that need to be permanently deleted when they reach a certain age.</a:t>
          </a:r>
          <a:endParaRPr lang="en-US" sz="1900" kern="1200"/>
        </a:p>
        <a:p>
          <a:pPr marL="171450" lvl="1" indent="-171450" algn="l" defTabSz="844550">
            <a:lnSpc>
              <a:spcPct val="90000"/>
            </a:lnSpc>
            <a:spcBef>
              <a:spcPct val="0"/>
            </a:spcBef>
            <a:spcAft>
              <a:spcPct val="15000"/>
            </a:spcAft>
            <a:buChar char="•"/>
          </a:pPr>
          <a:r>
            <a:rPr lang="en-US" sz="1900" kern="1200" baseline="0"/>
            <a:t>Competitive research that needs to be both retained and then permanently deleted.</a:t>
          </a:r>
          <a:endParaRPr lang="en-US" sz="1900" kern="1200"/>
        </a:p>
        <a:p>
          <a:pPr marL="171450" lvl="1" indent="-171450" algn="l" defTabSz="844550">
            <a:lnSpc>
              <a:spcPct val="90000"/>
            </a:lnSpc>
            <a:spcBef>
              <a:spcPct val="0"/>
            </a:spcBef>
            <a:spcAft>
              <a:spcPct val="15000"/>
            </a:spcAft>
            <a:buChar char="•"/>
          </a:pPr>
          <a:r>
            <a:rPr lang="en-US" sz="1900" kern="1200" baseline="0" dirty="0"/>
            <a:t>Work visas that must be marked as a record so that they can’t be edited or deleted.</a:t>
          </a:r>
          <a:endParaRPr lang="en-US" sz="1900" kern="1200" dirty="0"/>
        </a:p>
      </dsp:txBody>
      <dsp:txXfrm>
        <a:off x="53" y="1142839"/>
        <a:ext cx="5084401" cy="3592175"/>
      </dsp:txXfrm>
    </dsp:sp>
    <dsp:sp modelId="{98440B68-CB4A-4E07-8D6E-421DE901528D}">
      <dsp:nvSpPr>
        <dsp:cNvPr id="0" name=""/>
        <dsp:cNvSpPr/>
      </dsp:nvSpPr>
      <dsp:spPr>
        <a:xfrm>
          <a:off x="5796270" y="84634"/>
          <a:ext cx="5084401" cy="1058205"/>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baseline="0"/>
            <a:t>Different types of sensitive content may require additional protections applied on them:</a:t>
          </a:r>
          <a:endParaRPr lang="en-US" sz="1900" kern="1200" dirty="0"/>
        </a:p>
      </dsp:txBody>
      <dsp:txXfrm>
        <a:off x="5796270" y="84634"/>
        <a:ext cx="5084401" cy="1058205"/>
      </dsp:txXfrm>
    </dsp:sp>
    <dsp:sp modelId="{F0F876D4-DEA4-4181-8FFE-6FB64BFFB27B}">
      <dsp:nvSpPr>
        <dsp:cNvPr id="0" name=""/>
        <dsp:cNvSpPr/>
      </dsp:nvSpPr>
      <dsp:spPr>
        <a:xfrm>
          <a:off x="5796270" y="1142839"/>
          <a:ext cx="5084401" cy="3592175"/>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baseline="0"/>
            <a:t>Apply a Confidential label to a document and that label can encrypt the content and apply a Confidential watermark.</a:t>
          </a:r>
          <a:endParaRPr lang="en-US" sz="1900" kern="1200"/>
        </a:p>
        <a:p>
          <a:pPr marL="171450" lvl="1" indent="-171450" algn="l" defTabSz="844550">
            <a:lnSpc>
              <a:spcPct val="90000"/>
            </a:lnSpc>
            <a:spcBef>
              <a:spcPct val="0"/>
            </a:spcBef>
            <a:spcAft>
              <a:spcPct val="15000"/>
            </a:spcAft>
            <a:buChar char="•"/>
          </a:pPr>
          <a:r>
            <a:rPr lang="en-US" sz="1900" kern="1200" baseline="0"/>
            <a:t>Sensitivity labels that work in Office apps on Windows, Mac, iOS, and Android. Support for Office web apps is coming soon..</a:t>
          </a:r>
          <a:endParaRPr lang="en-US" sz="1900" kern="1200"/>
        </a:p>
        <a:p>
          <a:pPr marL="171450" lvl="1" indent="-171450" algn="l" defTabSz="844550">
            <a:lnSpc>
              <a:spcPct val="90000"/>
            </a:lnSpc>
            <a:spcBef>
              <a:spcPct val="0"/>
            </a:spcBef>
            <a:spcAft>
              <a:spcPct val="15000"/>
            </a:spcAft>
            <a:buChar char="•"/>
          </a:pPr>
          <a:r>
            <a:rPr lang="en-US" sz="1900" kern="1200" baseline="0" dirty="0"/>
            <a:t>Prevent sensitive content from leaving your organization on devices running Windows, by using endpoint protection in Microsoft Intune. </a:t>
          </a:r>
          <a:endParaRPr lang="en-US" sz="1900" kern="1200" dirty="0"/>
        </a:p>
      </dsp:txBody>
      <dsp:txXfrm>
        <a:off x="5796270" y="1142839"/>
        <a:ext cx="5084401" cy="35921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0BDA0F-B5B3-4FCD-9AFE-5DB06838852B}">
      <dsp:nvSpPr>
        <dsp:cNvPr id="0" name=""/>
        <dsp:cNvSpPr/>
      </dsp:nvSpPr>
      <dsp:spPr>
        <a:xfrm rot="5400000">
          <a:off x="-260162" y="261136"/>
          <a:ext cx="1734415" cy="1214090"/>
        </a:xfrm>
        <a:prstGeom prst="chevron">
          <a:avLst/>
        </a:prstGeom>
        <a:solidFill>
          <a:schemeClr val="accent2">
            <a:shade val="80000"/>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baseline="0"/>
            <a:t>Admin</a:t>
          </a:r>
          <a:endParaRPr lang="en-US" sz="1200" kern="1200"/>
        </a:p>
      </dsp:txBody>
      <dsp:txXfrm rot="-5400000">
        <a:off x="1" y="608018"/>
        <a:ext cx="1214090" cy="520325"/>
      </dsp:txXfrm>
    </dsp:sp>
    <dsp:sp modelId="{943E0CDE-10C2-4095-A554-7EA755E88140}">
      <dsp:nvSpPr>
        <dsp:cNvPr id="0" name=""/>
        <dsp:cNvSpPr/>
      </dsp:nvSpPr>
      <dsp:spPr>
        <a:xfrm rot="5400000">
          <a:off x="5483722" y="-4268658"/>
          <a:ext cx="1127369" cy="9666634"/>
        </a:xfrm>
        <a:prstGeom prst="round2SameRect">
          <a:avLst/>
        </a:prstGeom>
        <a:solidFill>
          <a:schemeClr val="lt1">
            <a:alpha val="90000"/>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US" sz="2200" kern="1200" baseline="0"/>
            <a:t>Creates a sensitivity label</a:t>
          </a:r>
          <a:endParaRPr lang="en-US" sz="2200" kern="1200"/>
        </a:p>
        <a:p>
          <a:pPr marL="228600" lvl="1" indent="-228600" algn="l" defTabSz="977900">
            <a:lnSpc>
              <a:spcPct val="90000"/>
            </a:lnSpc>
            <a:spcBef>
              <a:spcPct val="0"/>
            </a:spcBef>
            <a:spcAft>
              <a:spcPct val="15000"/>
            </a:spcAft>
            <a:buChar char="•"/>
          </a:pPr>
          <a:r>
            <a:rPr lang="en-US" sz="2200" kern="1200" baseline="0"/>
            <a:t>Publish the sensitivity label to users and groups selected in a label policy</a:t>
          </a:r>
          <a:endParaRPr lang="en-US" sz="2200" kern="1200"/>
        </a:p>
      </dsp:txBody>
      <dsp:txXfrm rot="-5400000">
        <a:off x="1214090" y="56008"/>
        <a:ext cx="9611600" cy="1017301"/>
      </dsp:txXfrm>
    </dsp:sp>
    <dsp:sp modelId="{6AB696C5-88B4-46A6-8060-C2F4DC350591}">
      <dsp:nvSpPr>
        <dsp:cNvPr id="0" name=""/>
        <dsp:cNvSpPr/>
      </dsp:nvSpPr>
      <dsp:spPr>
        <a:xfrm rot="5400000">
          <a:off x="-260162" y="1802779"/>
          <a:ext cx="1734415" cy="1214090"/>
        </a:xfrm>
        <a:prstGeom prst="chevron">
          <a:avLst/>
        </a:prstGeom>
        <a:solidFill>
          <a:schemeClr val="accent2">
            <a:shade val="80000"/>
            <a:hueOff val="192020"/>
            <a:satOff val="-19219"/>
            <a:lumOff val="19715"/>
            <a:alphaOff val="0"/>
          </a:schemeClr>
        </a:solidFill>
        <a:ln w="12700" cap="flat" cmpd="sng" algn="ctr">
          <a:solidFill>
            <a:schemeClr val="accent2">
              <a:shade val="80000"/>
              <a:hueOff val="192020"/>
              <a:satOff val="-19219"/>
              <a:lumOff val="1971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baseline="0"/>
            <a:t>End User</a:t>
          </a:r>
          <a:endParaRPr lang="en-US" sz="1200" kern="1200"/>
        </a:p>
      </dsp:txBody>
      <dsp:txXfrm rot="-5400000">
        <a:off x="1" y="2149661"/>
        <a:ext cx="1214090" cy="520325"/>
      </dsp:txXfrm>
    </dsp:sp>
    <dsp:sp modelId="{F6114767-072C-4663-BC4D-42B4BD11A496}">
      <dsp:nvSpPr>
        <dsp:cNvPr id="0" name=""/>
        <dsp:cNvSpPr/>
      </dsp:nvSpPr>
      <dsp:spPr>
        <a:xfrm rot="5400000">
          <a:off x="5483722" y="-2727014"/>
          <a:ext cx="1127369" cy="9666634"/>
        </a:xfrm>
        <a:prstGeom prst="round2SameRect">
          <a:avLst/>
        </a:prstGeom>
        <a:solidFill>
          <a:schemeClr val="lt1">
            <a:alpha val="90000"/>
            <a:hueOff val="0"/>
            <a:satOff val="0"/>
            <a:lumOff val="0"/>
            <a:alphaOff val="0"/>
          </a:schemeClr>
        </a:solidFill>
        <a:ln w="12700" cap="flat" cmpd="sng" algn="ctr">
          <a:solidFill>
            <a:schemeClr val="accent2">
              <a:shade val="80000"/>
              <a:hueOff val="192020"/>
              <a:satOff val="-19219"/>
              <a:lumOff val="197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US" sz="2200" kern="1200" baseline="0" dirty="0"/>
            <a:t>Works on a document in SPO/ODFB and sees the available labels</a:t>
          </a:r>
          <a:endParaRPr lang="en-US" sz="2200" kern="1200" dirty="0"/>
        </a:p>
        <a:p>
          <a:pPr marL="228600" lvl="1" indent="-228600" algn="l" defTabSz="977900">
            <a:lnSpc>
              <a:spcPct val="90000"/>
            </a:lnSpc>
            <a:spcBef>
              <a:spcPct val="0"/>
            </a:spcBef>
            <a:spcAft>
              <a:spcPct val="15000"/>
            </a:spcAft>
            <a:buChar char="•"/>
          </a:pPr>
          <a:r>
            <a:rPr lang="en-US" sz="2200" kern="1200" baseline="0"/>
            <a:t>Classifies the document by applying a label</a:t>
          </a:r>
          <a:endParaRPr lang="en-US" sz="2200" kern="1200"/>
        </a:p>
      </dsp:txBody>
      <dsp:txXfrm rot="-5400000">
        <a:off x="1214090" y="1597652"/>
        <a:ext cx="9611600" cy="1017301"/>
      </dsp:txXfrm>
    </dsp:sp>
    <dsp:sp modelId="{7013F4FC-1E99-4859-86B4-8A0F84E59791}">
      <dsp:nvSpPr>
        <dsp:cNvPr id="0" name=""/>
        <dsp:cNvSpPr/>
      </dsp:nvSpPr>
      <dsp:spPr>
        <a:xfrm rot="5400000">
          <a:off x="-260162" y="3344423"/>
          <a:ext cx="1734415" cy="1214090"/>
        </a:xfrm>
        <a:prstGeom prst="chevron">
          <a:avLst/>
        </a:prstGeom>
        <a:solidFill>
          <a:schemeClr val="accent2">
            <a:shade val="80000"/>
            <a:hueOff val="384040"/>
            <a:satOff val="-38439"/>
            <a:lumOff val="39430"/>
            <a:alphaOff val="0"/>
          </a:schemeClr>
        </a:solidFill>
        <a:ln w="12700" cap="flat" cmpd="sng" algn="ctr">
          <a:solidFill>
            <a:schemeClr val="accent2">
              <a:shade val="80000"/>
              <a:hueOff val="384040"/>
              <a:satOff val="-38439"/>
              <a:lumOff val="3943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baseline="0"/>
            <a:t>Office or third-party app/service</a:t>
          </a:r>
          <a:endParaRPr lang="en-US" sz="1200" kern="1200"/>
        </a:p>
      </dsp:txBody>
      <dsp:txXfrm rot="-5400000">
        <a:off x="1" y="3691305"/>
        <a:ext cx="1214090" cy="520325"/>
      </dsp:txXfrm>
    </dsp:sp>
    <dsp:sp modelId="{26B4D89D-5A9F-46D0-81B3-6B6F6835598E}">
      <dsp:nvSpPr>
        <dsp:cNvPr id="0" name=""/>
        <dsp:cNvSpPr/>
      </dsp:nvSpPr>
      <dsp:spPr>
        <a:xfrm rot="5400000">
          <a:off x="5483722" y="-1185371"/>
          <a:ext cx="1127369" cy="9666634"/>
        </a:xfrm>
        <a:prstGeom prst="round2SameRect">
          <a:avLst/>
        </a:prstGeom>
        <a:solidFill>
          <a:schemeClr val="lt1">
            <a:alpha val="90000"/>
            <a:hueOff val="0"/>
            <a:satOff val="0"/>
            <a:lumOff val="0"/>
            <a:alphaOff val="0"/>
          </a:schemeClr>
        </a:solidFill>
        <a:ln w="12700" cap="flat" cmpd="sng" algn="ctr">
          <a:solidFill>
            <a:schemeClr val="accent2">
              <a:shade val="80000"/>
              <a:hueOff val="384040"/>
              <a:satOff val="-38439"/>
              <a:lumOff val="3943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US" sz="2200" kern="1200" baseline="0"/>
            <a:t>Enforces protection settings on the email or document based on the applied label</a:t>
          </a:r>
          <a:endParaRPr lang="en-US" sz="2200" kern="1200"/>
        </a:p>
      </dsp:txBody>
      <dsp:txXfrm rot="-5400000">
        <a:off x="1214090" y="3139295"/>
        <a:ext cx="9611600" cy="10173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131F7B-167F-4029-9564-675E10F3686B}">
      <dsp:nvSpPr>
        <dsp:cNvPr id="0" name=""/>
        <dsp:cNvSpPr/>
      </dsp:nvSpPr>
      <dsp:spPr>
        <a:xfrm>
          <a:off x="2623" y="0"/>
          <a:ext cx="2574077" cy="481965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What’s provided with Microsoft 365 E3 </a:t>
          </a:r>
        </a:p>
      </dsp:txBody>
      <dsp:txXfrm>
        <a:off x="2623" y="0"/>
        <a:ext cx="2574077" cy="1445895"/>
      </dsp:txXfrm>
    </dsp:sp>
    <dsp:sp modelId="{B5832351-CE62-4C95-9F68-863AFA045E27}">
      <dsp:nvSpPr>
        <dsp:cNvPr id="0" name=""/>
        <dsp:cNvSpPr/>
      </dsp:nvSpPr>
      <dsp:spPr>
        <a:xfrm>
          <a:off x="260030" y="1446306"/>
          <a:ext cx="2059262" cy="94686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dirty="0"/>
            <a:t>Retention/deletion (can include Records enablement) policies</a:t>
          </a:r>
        </a:p>
      </dsp:txBody>
      <dsp:txXfrm>
        <a:off x="287763" y="1474039"/>
        <a:ext cx="2003796" cy="891402"/>
      </dsp:txXfrm>
    </dsp:sp>
    <dsp:sp modelId="{346315D8-0406-42B5-A278-F479DC82185E}">
      <dsp:nvSpPr>
        <dsp:cNvPr id="0" name=""/>
        <dsp:cNvSpPr/>
      </dsp:nvSpPr>
      <dsp:spPr>
        <a:xfrm>
          <a:off x="260030" y="2538847"/>
          <a:ext cx="2059262" cy="94686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dirty="0"/>
            <a:t>RMS/AIP Information Rights Management implemented via SharePoint Online document library and/or   content types </a:t>
          </a:r>
        </a:p>
      </dsp:txBody>
      <dsp:txXfrm>
        <a:off x="287763" y="2566580"/>
        <a:ext cx="2003796" cy="891402"/>
      </dsp:txXfrm>
    </dsp:sp>
    <dsp:sp modelId="{AF5DCCB1-B05F-4923-8E10-7433F54FCAEB}">
      <dsp:nvSpPr>
        <dsp:cNvPr id="0" name=""/>
        <dsp:cNvSpPr/>
      </dsp:nvSpPr>
      <dsp:spPr>
        <a:xfrm>
          <a:off x="260030" y="3631387"/>
          <a:ext cx="2059262" cy="94686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a:t>DLP polices</a:t>
          </a:r>
        </a:p>
      </dsp:txBody>
      <dsp:txXfrm>
        <a:off x="287763" y="3659120"/>
        <a:ext cx="2003796" cy="891402"/>
      </dsp:txXfrm>
    </dsp:sp>
    <dsp:sp modelId="{5FBF8584-CF3E-4D4A-9283-B333E68FB5F3}">
      <dsp:nvSpPr>
        <dsp:cNvPr id="0" name=""/>
        <dsp:cNvSpPr/>
      </dsp:nvSpPr>
      <dsp:spPr>
        <a:xfrm>
          <a:off x="2769756" y="0"/>
          <a:ext cx="2574077" cy="481965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What’s provided in Microsoft 365 E5 (in addition to above)</a:t>
          </a:r>
        </a:p>
      </dsp:txBody>
      <dsp:txXfrm>
        <a:off x="2769756" y="0"/>
        <a:ext cx="2574077" cy="1445895"/>
      </dsp:txXfrm>
    </dsp:sp>
    <dsp:sp modelId="{C4C763D9-3A6B-4BD4-A183-5C905307CDE4}">
      <dsp:nvSpPr>
        <dsp:cNvPr id="0" name=""/>
        <dsp:cNvSpPr/>
      </dsp:nvSpPr>
      <dsp:spPr>
        <a:xfrm>
          <a:off x="3027164" y="1445895"/>
          <a:ext cx="2059262" cy="313277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a:t>Auto-apply Retention labels</a:t>
          </a:r>
        </a:p>
      </dsp:txBody>
      <dsp:txXfrm>
        <a:off x="3087478" y="1506209"/>
        <a:ext cx="1938634" cy="3012144"/>
      </dsp:txXfrm>
    </dsp:sp>
    <dsp:sp modelId="{B76BDD99-CB4C-42EA-A0EF-039F96BC5A4E}">
      <dsp:nvSpPr>
        <dsp:cNvPr id="0" name=""/>
        <dsp:cNvSpPr/>
      </dsp:nvSpPr>
      <dsp:spPr>
        <a:xfrm>
          <a:off x="5536890" y="0"/>
          <a:ext cx="2574077" cy="481965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What’s provided in Azure Information Protection P1 (in addition to O365 E3/E5)</a:t>
          </a:r>
        </a:p>
      </dsp:txBody>
      <dsp:txXfrm>
        <a:off x="5536890" y="0"/>
        <a:ext cx="2574077" cy="1445895"/>
      </dsp:txXfrm>
    </dsp:sp>
    <dsp:sp modelId="{D22AE1A3-6A8F-452A-9CF9-208D82048BD3}">
      <dsp:nvSpPr>
        <dsp:cNvPr id="0" name=""/>
        <dsp:cNvSpPr/>
      </dsp:nvSpPr>
      <dsp:spPr>
        <a:xfrm>
          <a:off x="5794298" y="1445895"/>
          <a:ext cx="2059262" cy="313277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a:t>Sensitivity labels (manual application)</a:t>
          </a:r>
        </a:p>
      </dsp:txBody>
      <dsp:txXfrm>
        <a:off x="5854612" y="1506209"/>
        <a:ext cx="1938634" cy="3012144"/>
      </dsp:txXfrm>
    </dsp:sp>
    <dsp:sp modelId="{B008BC3B-3442-42C1-8AA4-CE3EEC84937E}">
      <dsp:nvSpPr>
        <dsp:cNvPr id="0" name=""/>
        <dsp:cNvSpPr/>
      </dsp:nvSpPr>
      <dsp:spPr>
        <a:xfrm>
          <a:off x="8304024" y="0"/>
          <a:ext cx="2574077" cy="481965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What’s provided in Azure Information Protection P2 (in addition to O365 E3/E5)</a:t>
          </a:r>
        </a:p>
      </dsp:txBody>
      <dsp:txXfrm>
        <a:off x="8304024" y="0"/>
        <a:ext cx="2574077" cy="1445895"/>
      </dsp:txXfrm>
    </dsp:sp>
    <dsp:sp modelId="{D14BE0CA-2A48-4B61-A30C-1DF98E5D70A0}">
      <dsp:nvSpPr>
        <dsp:cNvPr id="0" name=""/>
        <dsp:cNvSpPr/>
      </dsp:nvSpPr>
      <dsp:spPr>
        <a:xfrm>
          <a:off x="8561431" y="1445895"/>
          <a:ext cx="2059262" cy="313277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a:t>Sensitivity labels (auto-apply via conditions based on sensitive data types) </a:t>
          </a:r>
        </a:p>
      </dsp:txBody>
      <dsp:txXfrm>
        <a:off x="8621745" y="1506209"/>
        <a:ext cx="1938634" cy="30121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BCC35F-4EDF-4D38-9799-540029B64F25}">
      <dsp:nvSpPr>
        <dsp:cNvPr id="0" name=""/>
        <dsp:cNvSpPr/>
      </dsp:nvSpPr>
      <dsp:spPr>
        <a:xfrm>
          <a:off x="0" y="505400"/>
          <a:ext cx="10880725" cy="112455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4465" tIns="708152" rIns="84446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The label must be published</a:t>
          </a:r>
        </a:p>
      </dsp:txBody>
      <dsp:txXfrm>
        <a:off x="0" y="505400"/>
        <a:ext cx="10880725" cy="1124550"/>
      </dsp:txXfrm>
    </dsp:sp>
    <dsp:sp modelId="{8DDEBC3A-5B28-442E-9EC0-218A2542C08F}">
      <dsp:nvSpPr>
        <dsp:cNvPr id="0" name=""/>
        <dsp:cNvSpPr/>
      </dsp:nvSpPr>
      <dsp:spPr>
        <a:xfrm>
          <a:off x="544036" y="3560"/>
          <a:ext cx="7616507" cy="100368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800100">
            <a:lnSpc>
              <a:spcPct val="90000"/>
            </a:lnSpc>
            <a:spcBef>
              <a:spcPct val="0"/>
            </a:spcBef>
            <a:spcAft>
              <a:spcPct val="35000"/>
            </a:spcAft>
            <a:buNone/>
          </a:pPr>
          <a:r>
            <a:rPr lang="en-US" sz="1800" kern="1200" dirty="0"/>
            <a:t>After creating a new Sensitivity label, what must be done before the label becomes visible and available to users? </a:t>
          </a:r>
        </a:p>
      </dsp:txBody>
      <dsp:txXfrm>
        <a:off x="593032" y="52556"/>
        <a:ext cx="7518515" cy="905688"/>
      </dsp:txXfrm>
    </dsp:sp>
    <dsp:sp modelId="{7DFAA98B-FA6B-468D-9C06-2A29A7BFEB80}">
      <dsp:nvSpPr>
        <dsp:cNvPr id="0" name=""/>
        <dsp:cNvSpPr/>
      </dsp:nvSpPr>
      <dsp:spPr>
        <a:xfrm>
          <a:off x="0" y="2315390"/>
          <a:ext cx="10880725" cy="1419075"/>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4465" tIns="708152" rIns="844465" bIns="128016"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E5</a:t>
          </a:r>
        </a:p>
        <a:p>
          <a:pPr marL="171450" lvl="1" indent="-171450" algn="l" defTabSz="711200">
            <a:lnSpc>
              <a:spcPct val="90000"/>
            </a:lnSpc>
            <a:spcBef>
              <a:spcPct val="0"/>
            </a:spcBef>
            <a:spcAft>
              <a:spcPct val="15000"/>
            </a:spcAft>
            <a:buFont typeface="Arial" panose="020B0604020202020204" pitchFamily="34" charset="0"/>
            <a:buChar char="•"/>
          </a:pPr>
          <a:r>
            <a:rPr lang="en-US" sz="1600" kern="1200" dirty="0"/>
            <a:t>M365 E5/A5 Compliance license, or + </a:t>
          </a:r>
          <a:r>
            <a:rPr lang="en-US" sz="1600" kern="1200" noProof="0" dirty="0"/>
            <a:t>M365 E5/A5 Info Protection &amp; Governance </a:t>
          </a:r>
          <a:endParaRPr lang="en-US" sz="1600" kern="1200" dirty="0"/>
        </a:p>
      </dsp:txBody>
      <dsp:txXfrm>
        <a:off x="0" y="2315390"/>
        <a:ext cx="10880725" cy="1419075"/>
      </dsp:txXfrm>
    </dsp:sp>
    <dsp:sp modelId="{26F10265-403E-41C9-9811-3EDBA67AB1F3}">
      <dsp:nvSpPr>
        <dsp:cNvPr id="0" name=""/>
        <dsp:cNvSpPr/>
      </dsp:nvSpPr>
      <dsp:spPr>
        <a:xfrm>
          <a:off x="564818" y="1953845"/>
          <a:ext cx="7616507" cy="100368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800100">
            <a:lnSpc>
              <a:spcPct val="90000"/>
            </a:lnSpc>
            <a:spcBef>
              <a:spcPct val="0"/>
            </a:spcBef>
            <a:spcAft>
              <a:spcPct val="35000"/>
            </a:spcAft>
            <a:buNone/>
          </a:pPr>
          <a:r>
            <a:rPr lang="nb-NO" sz="1800" kern="1200" dirty="0"/>
            <a:t>What is the license requirement to Auto-apply </a:t>
          </a:r>
          <a:r>
            <a:rPr lang="nb-NO" sz="1800" b="1" kern="1200" dirty="0"/>
            <a:t>Sensitivity</a:t>
          </a:r>
          <a:r>
            <a:rPr lang="nb-NO" sz="1800" kern="1200" dirty="0"/>
            <a:t> labels?</a:t>
          </a:r>
          <a:endParaRPr lang="en-US" sz="1800" kern="1200" dirty="0"/>
        </a:p>
      </dsp:txBody>
      <dsp:txXfrm>
        <a:off x="613814" y="2002841"/>
        <a:ext cx="7518515" cy="905688"/>
      </dsp:txXfrm>
    </dsp:sp>
    <dsp:sp modelId="{AB3DB915-C36A-4FB8-8269-302CF0D21E28}">
      <dsp:nvSpPr>
        <dsp:cNvPr id="0" name=""/>
        <dsp:cNvSpPr/>
      </dsp:nvSpPr>
      <dsp:spPr>
        <a:xfrm>
          <a:off x="0" y="4419906"/>
          <a:ext cx="10880725" cy="112455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4465" tIns="708152" rIns="844465" bIns="128016" numCol="1" spcCol="1270" anchor="t" anchorCtr="0">
          <a:noAutofit/>
        </a:bodyPr>
        <a:lstStyle/>
        <a:p>
          <a:pPr marL="171450" lvl="1" indent="-171450" algn="l" defTabSz="800100">
            <a:lnSpc>
              <a:spcPct val="90000"/>
            </a:lnSpc>
            <a:spcBef>
              <a:spcPct val="0"/>
            </a:spcBef>
            <a:spcAft>
              <a:spcPct val="15000"/>
            </a:spcAft>
            <a:buChar char="•"/>
          </a:pPr>
          <a:r>
            <a:rPr lang="nb-NO" sz="1800" kern="1200" dirty="0"/>
            <a:t>The </a:t>
          </a:r>
          <a:r>
            <a:rPr lang="en-US" sz="1800" kern="1200" dirty="0"/>
            <a:t>RMS/AIP subscription</a:t>
          </a:r>
        </a:p>
      </dsp:txBody>
      <dsp:txXfrm>
        <a:off x="0" y="4419906"/>
        <a:ext cx="10880725" cy="1124550"/>
      </dsp:txXfrm>
    </dsp:sp>
    <dsp:sp modelId="{A6D5DDF9-E7E4-482F-99BF-91BAB40AF5D9}">
      <dsp:nvSpPr>
        <dsp:cNvPr id="0" name=""/>
        <dsp:cNvSpPr/>
      </dsp:nvSpPr>
      <dsp:spPr>
        <a:xfrm>
          <a:off x="544036" y="3918065"/>
          <a:ext cx="7616507" cy="100368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800100">
            <a:lnSpc>
              <a:spcPct val="90000"/>
            </a:lnSpc>
            <a:spcBef>
              <a:spcPct val="0"/>
            </a:spcBef>
            <a:spcAft>
              <a:spcPct val="35000"/>
            </a:spcAft>
            <a:buNone/>
          </a:pPr>
          <a:r>
            <a:rPr lang="nb-NO" sz="1800" kern="1200" dirty="0"/>
            <a:t>What </a:t>
          </a:r>
          <a:r>
            <a:rPr lang="nb-NO" sz="1800" b="1" kern="1200" dirty="0"/>
            <a:t>service</a:t>
          </a:r>
          <a:r>
            <a:rPr lang="nb-NO" sz="1800" kern="1200" dirty="0"/>
            <a:t> must be enabled at the tenant level before using Azure Informtion Protection? </a:t>
          </a:r>
          <a:endParaRPr lang="en-US" sz="1800" kern="1200" dirty="0"/>
        </a:p>
      </dsp:txBody>
      <dsp:txXfrm>
        <a:off x="593032" y="3967061"/>
        <a:ext cx="7518515" cy="90568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6-16T17:09:29.284"/>
    </inkml:context>
    <inkml:brush xml:id="br0">
      <inkml:brushProperty name="width" value="0.035" units="cm"/>
      <inkml:brushProperty name="height" value="0.035" units="cm"/>
      <inkml:brushProperty name="color" value="#ED1C24"/>
      <inkml:brushProperty name="ignorePressure" value="1"/>
    </inkml:brush>
  </inkml:definitions>
  <inkml:trace contextRef="#ctx0" brushRef="#br0">1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6-16T17:09:29.284"/>
    </inkml:context>
    <inkml:brush xml:id="br0">
      <inkml:brushProperty name="width" value="0.035" units="cm"/>
      <inkml:brushProperty name="height" value="0.035" units="cm"/>
      <inkml:brushProperty name="color" value="#ED1C24"/>
      <inkml:brushProperty name="ignorePressure" value="1"/>
    </inkml:brush>
  </inkml:definitions>
  <inkml:trace contextRef="#ctx0" brushRef="#br0">1 1,'0'0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6-16T17:09:29.284"/>
    </inkml:context>
    <inkml:brush xml:id="br0">
      <inkml:brushProperty name="width" value="0.035" units="cm"/>
      <inkml:brushProperty name="height" value="0.035" units="cm"/>
      <inkml:brushProperty name="color" value="#ED1C24"/>
      <inkml:brushProperty name="ignorePressure" value="1"/>
    </inkml:brush>
  </inkml:definitions>
  <inkml:trace contextRef="#ctx0" brushRef="#br0">1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6-16T17:09:29.284"/>
    </inkml:context>
    <inkml:brush xml:id="br0">
      <inkml:brushProperty name="width" value="0.035" units="cm"/>
      <inkml:brushProperty name="height" value="0.035" units="cm"/>
      <inkml:brushProperty name="color" value="#ED1C24"/>
      <inkml:brushProperty name="ignorePressure" value="1"/>
    </inkml:brush>
  </inkml:definitions>
  <inkml:trace contextRef="#ctx0" brushRef="#br0">1 1,'0'0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6-16T17:09:29.284"/>
    </inkml:context>
    <inkml:brush xml:id="br0">
      <inkml:brushProperty name="width" value="0.035" units="cm"/>
      <inkml:brushProperty name="height" value="0.035" units="cm"/>
      <inkml:brushProperty name="color" value="#ED1C24"/>
      <inkml:brushProperty name="ignorePressure" value="1"/>
    </inkml:brush>
  </inkml:definitions>
  <inkml:trace contextRef="#ctx0" brushRef="#br0">1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6-16T17:09:29.284"/>
    </inkml:context>
    <inkml:brush xml:id="br0">
      <inkml:brushProperty name="width" value="0.035" units="cm"/>
      <inkml:brushProperty name="height" value="0.035" units="cm"/>
      <inkml:brushProperty name="color" value="#ED1C24"/>
      <inkml:brushProperty name="ignorePressure" value="1"/>
    </inkml:brush>
  </inkml:definitions>
  <inkml:trace contextRef="#ctx0" brushRef="#br0">1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6-16T17:09:29.284"/>
    </inkml:context>
    <inkml:brush xml:id="br0">
      <inkml:brushProperty name="width" value="0.035" units="cm"/>
      <inkml:brushProperty name="height" value="0.035" units="cm"/>
      <inkml:brushProperty name="color" value="#ED1C24"/>
      <inkml:brushProperty name="ignorePressure" value="1"/>
    </inkml:brush>
  </inkml:definitions>
  <inkml:trace contextRef="#ctx0" brushRef="#br0">1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F4A134-D1E1-48C7-8D52-300A0775AF83}" type="datetimeFigureOut">
              <a:rPr lang="en-US"/>
              <a:t>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09229F-6F41-4CC3-A51C-EB832A3392C5}" type="slidenum">
              <a:rPr lang="en-US"/>
              <a:t>‹#›</a:t>
            </a:fld>
            <a:endParaRPr lang="en-US"/>
          </a:p>
        </p:txBody>
      </p:sp>
    </p:spTree>
    <p:extLst>
      <p:ext uri="{BB962C8B-B14F-4D97-AF65-F5344CB8AC3E}">
        <p14:creationId xmlns:p14="http://schemas.microsoft.com/office/powerpoint/2010/main" val="4223892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protection.microsoft.com/"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techcommunity.microsoft.com/t5/Office-365-Blog/Introducing-the-Microsoft-365-Admin-Center/ba-p/167392"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docs.microsoft.com/en-us/microsoft-365/compliance/sensitivity-labels-office-apps?view=o365-worldwide#sensitivity-label-capabilities-in-word-excel-and-powerpoint" TargetMode="External"/><Relationship Id="rId3" Type="http://schemas.openxmlformats.org/officeDocument/2006/relationships/hyperlink" Target="https://docs.microsoft.com/en-us/microsoft-365/compliance/sensitivity-labels-sharepoint-onedrive-files?view=o365-worldwide" TargetMode="External"/><Relationship Id="rId7" Type="http://schemas.openxmlformats.org/officeDocument/2006/relationships/hyperlink" Target="https://docs.microsoft.com/en-us/microsoft-365/compliance/sensitivity-labels-coauthoring?view=o365-worldwide" TargetMode="External"/><Relationship Id="rId12" Type="http://schemas.openxmlformats.org/officeDocument/2006/relationships/hyperlink" Target="https://support.microsoft.com/office/rename-a-file-folder-or-link-in-a-document-library-bc493c1a-921f-4bc1-a7f6-985ce11bb185"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docs.microsoft.com/en-us/microsoft-365/compliance/sensitivity-labels-office-apps?view=o365-worldwide#support-for-external-users-and-labeled-content" TargetMode="External"/><Relationship Id="rId11" Type="http://schemas.openxmlformats.org/officeDocument/2006/relationships/hyperlink" Target="https://support.office.com/article/enable-and-configure-versioning-for-a-list-or-library-1555d642-23ee-446a-990a-bcab618c7a37" TargetMode="External"/><Relationship Id="rId5" Type="http://schemas.openxmlformats.org/officeDocument/2006/relationships/hyperlink" Target="https://docs.microsoft.com/en-us/microsoft-365/compliance/encryption-sensitivity-labels?view=o365-worldwide#double-key-encryption" TargetMode="External"/><Relationship Id="rId10" Type="http://schemas.openxmlformats.org/officeDocument/2006/relationships/hyperlink" Target="https://support.microsoft.com/office/check-out-check-in-or-discard-changes-to-files-in-a-library-7e2c12a9-a874-4393-9511-1378a700f6de" TargetMode="External"/><Relationship Id="rId4" Type="http://schemas.openxmlformats.org/officeDocument/2006/relationships/hyperlink" Target="https://docs.microsoft.com/en-us/microsoft-365/compliance/sensitivity-labels-sharepoint-onedrive-files?view=o365-worldwide#limitations" TargetMode="External"/><Relationship Id="rId9" Type="http://schemas.openxmlformats.org/officeDocument/2006/relationships/hyperlink" Target="https://support.office.com/article/what-is-autosave-6d6bd723-ebfd-4e40-b5f6-ae6e8088f7a5"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microsoft-365/compliance/sensitivity-labels-teams-groups-sites?view=o365-worldwide#more-information-about-the-dependencies-for-the-authentication-context-option" TargetMode="External"/><Relationship Id="rId2" Type="http://schemas.openxmlformats.org/officeDocument/2006/relationships/slide" Target="../slides/slide33.xml"/><Relationship Id="rId1" Type="http://schemas.openxmlformats.org/officeDocument/2006/relationships/notesMaster" Target="../notesMasters/notesMaster1.xml"/><Relationship Id="rId5" Type="http://schemas.openxmlformats.org/officeDocument/2006/relationships/hyperlink" Target="https://docs.microsoft.com/en-us/azure/active-directory/conditional-access/terms-of-use" TargetMode="External"/><Relationship Id="rId4" Type="http://schemas.openxmlformats.org/officeDocument/2006/relationships/hyperlink" Target="https://docs.microsoft.com/en-us/azure/active-directory/conditional-access/untrusted-networks"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sharepoint/crawl-site-content"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pitchFamily="34" charset="0"/>
            </a:endParaRPr>
          </a:p>
        </p:txBody>
      </p:sp>
      <p:sp>
        <p:nvSpPr>
          <p:cNvPr id="5" name="Footer Placeholder 4">
            <a:extLst>
              <a:ext uri="{FF2B5EF4-FFF2-40B4-BE49-F238E27FC236}">
                <a16:creationId xmlns:a16="http://schemas.microsoft.com/office/drawing/2014/main" id="{FBFBD98C-55D8-4F53-94DE-FE3B7B9EFB29}"/>
              </a:ext>
            </a:extLst>
          </p:cNvPr>
          <p:cNvSpPr>
            <a:spLocks noGrp="1"/>
          </p:cNvSpPr>
          <p:nvPr>
            <p:ph type="ftr" sz="quarter" idx="4"/>
          </p:nvPr>
        </p:nvSpPr>
        <p:spPr/>
        <p:txBody>
          <a:bodyPr/>
          <a:lstStyle/>
          <a:p>
            <a:r>
              <a:rPr lang="en-US"/>
              <a:t>Microsoft Confidential</a:t>
            </a:r>
          </a:p>
        </p:txBody>
      </p:sp>
    </p:spTree>
    <p:extLst>
      <p:ext uri="{BB962C8B-B14F-4D97-AF65-F5344CB8AC3E}">
        <p14:creationId xmlns:p14="http://schemas.microsoft.com/office/powerpoint/2010/main" val="598661253"/>
      </p:ext>
    </p:extLst>
  </p:cSld>
  <p:clrMapOvr>
    <a:masterClrMapping/>
  </p:clrMapOvr>
</p:notes>
</file>

<file path=ppt/notesSlides/notesSlide10.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a:spcBef>
                <a:spcPts val="0"/>
              </a:spcBef>
              <a:spcAft>
                <a:spcPts val="0"/>
              </a:spcAft>
            </a:pPr>
            <a:endParaRPr lang="en-IN" dirty="0"/>
          </a:p>
        </p:txBody>
      </p:sp>
      <p:sp>
        <p:nvSpPr>
          <p:cNvPr id="7" name="Slide Image Placeholder 6"/>
          <p:cNvSpPr>
            <a:spLocks noGrp="1" noRot="1" noChangeAspect="1"/>
          </p:cNvSpPr>
          <p:nvPr>
            <p:ph type="sldImg"/>
          </p:nvPr>
        </p:nvSpPr>
        <p:spPr>
          <a:xfrm>
            <a:off x="381000" y="482600"/>
            <a:ext cx="6096000" cy="3429000"/>
          </a:xfrm>
        </p:spPr>
      </p:sp>
      <p:sp>
        <p:nvSpPr>
          <p:cNvPr id="2" name="Slide Number Placeholder 1"/>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4" name="Footer Placeholder 3">
            <a:extLst>
              <a:ext uri="{FF2B5EF4-FFF2-40B4-BE49-F238E27FC236}">
                <a16:creationId xmlns:a16="http://schemas.microsoft.com/office/drawing/2014/main" id="{878C99D0-0D53-4203-833C-353F83A46D3C}"/>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Confidential</a:t>
            </a:r>
          </a:p>
        </p:txBody>
      </p:sp>
    </p:spTree>
    <p:extLst>
      <p:ext uri="{BB962C8B-B14F-4D97-AF65-F5344CB8AC3E}">
        <p14:creationId xmlns:p14="http://schemas.microsoft.com/office/powerpoint/2010/main" val="1234556545"/>
      </p:ext>
    </p:extLst>
  </p:cSld>
  <p:clrMapOvr>
    <a:masterClrMapping/>
  </p:clrMapOvr>
</p:notes>
</file>

<file path=ppt/notesSlides/notesSlide11.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Segoe UI" pitchFamily="34" charset="0"/>
              </a:rPr>
              <a:t>© 2014 Microsoft Corporation</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327038E-CE17-4774-BBB0-5047963550E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13018031"/>
      </p:ext>
    </p:extLst>
  </p:cSld>
  <p:clrMapOvr>
    <a:masterClrMapping/>
  </p:clrMapOvr>
</p:notes>
</file>

<file path=ppt/notesSlides/notesSlide12.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Notes Placeholder 2"/>
          <p:cNvSpPr>
            <a:spLocks noGrp="1"/>
          </p:cNvSpPr>
          <p:nvPr>
            <p:ph type="body" idx="1"/>
          </p:nvPr>
        </p:nvSpPr>
        <p:spPr>
          <a:xfrm>
            <a:off x="665480" y="4191000"/>
            <a:ext cx="5486400" cy="6096000"/>
          </a:xfrm>
        </p:spPr>
        <p:txBody>
          <a:bodyPr/>
          <a:lstStyle/>
          <a:p>
            <a:pPr marL="173038" marR="0" lvl="1" indent="0" algn="l" defTabSz="457200" rtl="0" eaLnBrk="1" fontAlgn="base" latinLnBrk="0" hangingPunct="1">
              <a:lnSpc>
                <a:spcPct val="100000"/>
              </a:lnSpc>
              <a:spcBef>
                <a:spcPct val="30000"/>
              </a:spcBef>
              <a:spcAft>
                <a:spcPct val="0"/>
              </a:spcAft>
              <a:buClrTx/>
              <a:buSzTx/>
              <a:buFontTx/>
              <a:buNone/>
              <a:tabLst/>
              <a:defRPr/>
            </a:pPr>
            <a:r>
              <a:rPr lang="en-US" sz="1200" b="0" i="0" u="none" strike="noStrike" kern="1200" dirty="0">
                <a:solidFill>
                  <a:schemeClr val="tx1"/>
                </a:solidFill>
                <a:effectLst/>
                <a:latin typeface="+mn-lt"/>
                <a:ea typeface="+mn-ea"/>
                <a:cs typeface="+mn-cs"/>
              </a:rPr>
              <a:t>The Microsoft 365 security and compliance center is rolling out now.  Once deployed, administrators can login as they usually do, or navigate to </a:t>
            </a:r>
            <a:r>
              <a:rPr lang="en-US" sz="1200" b="0" i="0" u="sng" kern="1200" dirty="0">
                <a:solidFill>
                  <a:schemeClr val="tx1"/>
                </a:solidFill>
                <a:effectLst/>
                <a:latin typeface="+mn-lt"/>
                <a:ea typeface="+mn-ea"/>
                <a:cs typeface="+mn-cs"/>
                <a:hlinkClick r:id="rId3"/>
              </a:rPr>
              <a:t>https://protection.microsoft.com</a:t>
            </a:r>
            <a:r>
              <a:rPr lang="en-US" sz="1200" b="0" i="0" u="none" strike="noStrike" kern="1200" dirty="0">
                <a:solidFill>
                  <a:schemeClr val="tx1"/>
                </a:solidFill>
                <a:effectLst/>
                <a:latin typeface="+mn-lt"/>
                <a:ea typeface="+mn-ea"/>
                <a:cs typeface="+mn-cs"/>
              </a:rPr>
              <a:t> to try out the new security and compliance experiences.  In addition, they can also navigate to the Microsoft 365 security and compliance center from the </a:t>
            </a:r>
            <a:r>
              <a:rPr lang="en-US" sz="1200" b="0" i="0" u="sng" kern="1200" dirty="0">
                <a:solidFill>
                  <a:schemeClr val="tx1"/>
                </a:solidFill>
                <a:effectLst/>
                <a:latin typeface="+mn-lt"/>
                <a:ea typeface="+mn-ea"/>
                <a:cs typeface="+mn-cs"/>
                <a:hlinkClick r:id="rId4"/>
              </a:rPr>
              <a:t>Microsoft 365 admin center</a:t>
            </a:r>
            <a:r>
              <a:rPr lang="en-US" sz="1200" b="0" i="0" u="none" strike="noStrike" kern="1200" dirty="0">
                <a:solidFill>
                  <a:schemeClr val="tx1"/>
                </a:solidFill>
                <a:effectLst/>
                <a:latin typeface="+mn-lt"/>
                <a:ea typeface="+mn-ea"/>
                <a:cs typeface="+mn-cs"/>
              </a:rPr>
              <a:t> .</a:t>
            </a:r>
          </a:p>
          <a:p>
            <a:pPr marL="173038" marR="0" lvl="1" indent="0" algn="l" defTabSz="457200" rtl="0" eaLnBrk="1" fontAlgn="base" latinLnBrk="0" hangingPunct="1">
              <a:lnSpc>
                <a:spcPct val="100000"/>
              </a:lnSpc>
              <a:spcBef>
                <a:spcPct val="30000"/>
              </a:spcBef>
              <a:spcAft>
                <a:spcPct val="0"/>
              </a:spcAft>
              <a:buClrTx/>
              <a:buSzTx/>
              <a:buFontTx/>
              <a:buNone/>
              <a:tabLst/>
              <a:defRPr/>
            </a:pPr>
            <a:r>
              <a:rPr lang="en-US" sz="1200" b="0" i="0" u="none" strike="noStrike" kern="1200" dirty="0">
                <a:solidFill>
                  <a:schemeClr val="tx1"/>
                </a:solidFill>
                <a:effectLst/>
                <a:latin typeface="+mn-lt"/>
                <a:ea typeface="+mn-ea"/>
                <a:cs typeface="+mn-cs"/>
              </a:rPr>
              <a:t>See https://techcommunity.microsoft.com/t5/Security-Privacy-and-Compliance/Introducing-the-Microsoft-365-Security-and-Compliance-Center/ba-p/178468</a:t>
            </a:r>
          </a:p>
          <a:p>
            <a:pPr marL="173038" marR="0" lvl="1" indent="0" algn="l" defTabSz="457200" rtl="0" eaLnBrk="1" fontAlgn="base" latinLnBrk="0" hangingPunct="1">
              <a:lnSpc>
                <a:spcPct val="100000"/>
              </a:lnSpc>
              <a:spcBef>
                <a:spcPct val="30000"/>
              </a:spcBef>
              <a:spcAft>
                <a:spcPct val="0"/>
              </a:spcAft>
              <a:buClrTx/>
              <a:buSzTx/>
              <a:buFontTx/>
              <a:buNone/>
              <a:tabLst/>
              <a:defRPr/>
            </a:pPr>
            <a:endParaRPr lang="en-US" sz="1200" dirty="0"/>
          </a:p>
          <a:p>
            <a:pPr marL="173038" marR="0" lvl="1" indent="0" algn="l" defTabSz="457200" rtl="0" eaLnBrk="1" fontAlgn="base" latinLnBrk="0" hangingPunct="1">
              <a:lnSpc>
                <a:spcPct val="100000"/>
              </a:lnSpc>
              <a:spcBef>
                <a:spcPct val="30000"/>
              </a:spcBef>
              <a:spcAft>
                <a:spcPct val="0"/>
              </a:spcAft>
              <a:buClrTx/>
              <a:buSzTx/>
              <a:buFontTx/>
              <a:buNone/>
              <a:tabLst/>
              <a:defRPr/>
            </a:pPr>
            <a:r>
              <a:rPr lang="en-US" sz="1200" dirty="0"/>
              <a:t>The features and settings available in the M365 CC depend on the level of Microsoft 365, Azure Premium, and Enterprise Mobility + Security, subscriptions you have</a:t>
            </a:r>
          </a:p>
          <a:p>
            <a:pPr marL="173038" marR="0" lvl="1" indent="0" algn="l" defTabSz="457200" rtl="0" eaLnBrk="1" fontAlgn="base" latinLnBrk="0" hangingPunct="1">
              <a:lnSpc>
                <a:spcPct val="100000"/>
              </a:lnSpc>
              <a:spcBef>
                <a:spcPct val="30000"/>
              </a:spcBef>
              <a:spcAft>
                <a:spcPct val="0"/>
              </a:spcAft>
              <a:buClrTx/>
              <a:buSzTx/>
              <a:buFontTx/>
              <a:buNone/>
              <a:tabLst/>
              <a:defRPr/>
            </a:pPr>
            <a:endParaRPr lang="en-US" sz="1200" b="0" i="0" u="none" strike="noStrike" kern="1200" dirty="0">
              <a:solidFill>
                <a:schemeClr val="tx1"/>
              </a:solidFill>
              <a:effectLst/>
              <a:latin typeface="+mn-lt"/>
              <a:ea typeface="+mn-ea"/>
              <a:cs typeface="+mn-cs"/>
            </a:endParaRPr>
          </a:p>
          <a:p>
            <a:pPr marL="173038" marR="0" lvl="1" indent="0" algn="l" defTabSz="457200" rtl="0" eaLnBrk="1" fontAlgn="base" latinLnBrk="0" hangingPunct="1">
              <a:lnSpc>
                <a:spcPct val="100000"/>
              </a:lnSpc>
              <a:spcBef>
                <a:spcPct val="30000"/>
              </a:spcBef>
              <a:spcAft>
                <a:spcPct val="0"/>
              </a:spcAft>
              <a:buClrTx/>
              <a:buSzTx/>
              <a:buFontTx/>
              <a:buNone/>
              <a:tabLst/>
              <a:defRPr/>
            </a:pPr>
            <a:r>
              <a:rPr lang="en-US" sz="1200" b="0" i="0" u="none" strike="noStrike" kern="1200" dirty="0">
                <a:solidFill>
                  <a:schemeClr val="tx1"/>
                </a:solidFill>
                <a:effectLst/>
                <a:latin typeface="+mn-lt"/>
                <a:ea typeface="+mn-ea"/>
                <a:cs typeface="+mn-cs"/>
              </a:rPr>
              <a:t>For more information on Security and Compliance Center features see </a:t>
            </a:r>
          </a:p>
          <a:p>
            <a:pPr marL="173038" marR="0" lvl="1" indent="0" algn="l" defTabSz="457200" rtl="0" eaLnBrk="1" fontAlgn="base" latinLnBrk="0" hangingPunct="1">
              <a:lnSpc>
                <a:spcPct val="100000"/>
              </a:lnSpc>
              <a:spcBef>
                <a:spcPct val="30000"/>
              </a:spcBef>
              <a:spcAft>
                <a:spcPct val="0"/>
              </a:spcAft>
              <a:buClrTx/>
              <a:buSzTx/>
              <a:buFontTx/>
              <a:buNone/>
              <a:tabLst/>
              <a:defRPr/>
            </a:pPr>
            <a:r>
              <a:rPr lang="en-US" sz="1200" b="0" i="0" u="none" strike="noStrike" kern="1200" dirty="0">
                <a:solidFill>
                  <a:schemeClr val="tx1"/>
                </a:solidFill>
                <a:effectLst/>
                <a:latin typeface="+mn-lt"/>
                <a:ea typeface="+mn-ea"/>
                <a:cs typeface="+mn-cs"/>
              </a:rPr>
              <a:t>https://docs.microsoft.com/en-us/office365/servicedescriptions/office-365-platform-service-description/office-365-securitycompliance-center#security--compliance-center-availability-for-standalone-plans</a:t>
            </a:r>
          </a:p>
          <a:p>
            <a:pPr marL="173038" marR="0" lvl="1" indent="0" algn="l" defTabSz="457200" rtl="0" eaLnBrk="1" fontAlgn="base" latinLnBrk="0" hangingPunct="1">
              <a:lnSpc>
                <a:spcPct val="100000"/>
              </a:lnSpc>
              <a:spcBef>
                <a:spcPct val="30000"/>
              </a:spcBef>
              <a:spcAft>
                <a:spcPct val="0"/>
              </a:spcAft>
              <a:buClrTx/>
              <a:buSzTx/>
              <a:buFontTx/>
              <a:buNone/>
              <a:tabLst/>
              <a:defRPr/>
            </a:pPr>
            <a:endParaRPr lang="en-US" sz="1200" b="0" i="0" u="none" strike="noStrike" kern="1200" dirty="0">
              <a:solidFill>
                <a:schemeClr val="tx1"/>
              </a:solidFill>
              <a:effectLst/>
              <a:latin typeface="+mn-lt"/>
              <a:ea typeface="+mn-ea"/>
              <a:cs typeface="+mn-cs"/>
            </a:endParaRPr>
          </a:p>
          <a:p>
            <a:pPr marL="173038" marR="0" lvl="1" indent="0" algn="l" defTabSz="457200" rtl="0" eaLnBrk="1" fontAlgn="base" latinLnBrk="0" hangingPunct="1">
              <a:lnSpc>
                <a:spcPct val="100000"/>
              </a:lnSpc>
              <a:spcBef>
                <a:spcPct val="30000"/>
              </a:spcBef>
              <a:spcAft>
                <a:spcPct val="0"/>
              </a:spcAft>
              <a:buClrTx/>
              <a:buSzTx/>
              <a:buFontTx/>
              <a:buNone/>
              <a:tabLst/>
              <a:defRPr/>
            </a:pPr>
            <a:r>
              <a:rPr lang="en-US" sz="1200" b="0" i="0" u="none" strike="noStrike" kern="1200" dirty="0">
                <a:solidFill>
                  <a:schemeClr val="tx1"/>
                </a:solidFill>
                <a:effectLst/>
                <a:latin typeface="+mn-lt"/>
                <a:ea typeface="+mn-ea"/>
                <a:cs typeface="+mn-cs"/>
              </a:rPr>
              <a:t>Data governance enables users to create, publish, and manually apply labels to documents; import data using drive shipping or over the network; and create and apply retention/deletion policies across workloads, users, and groups. Retention policies applied to mailboxes require Microsoft 365 Enterprise E3 or E5. </a:t>
            </a:r>
          </a:p>
          <a:p>
            <a:pPr marL="173038" marR="0" lvl="1" indent="0" algn="l" defTabSz="457200" rtl="0" eaLnBrk="1" fontAlgn="base" latinLnBrk="0" hangingPunct="1">
              <a:lnSpc>
                <a:spcPct val="100000"/>
              </a:lnSpc>
              <a:spcBef>
                <a:spcPct val="30000"/>
              </a:spcBef>
              <a:spcAft>
                <a:spcPct val="0"/>
              </a:spcAft>
              <a:buClrTx/>
              <a:buSzTx/>
              <a:buFontTx/>
              <a:buNone/>
              <a:tabLst/>
              <a:defRPr/>
            </a:pPr>
            <a:endParaRPr lang="en-US" sz="1200" b="0" i="0" u="none" strike="noStrike" kern="1200" dirty="0">
              <a:solidFill>
                <a:schemeClr val="tx1"/>
              </a:solidFill>
              <a:effectLst/>
              <a:latin typeface="+mn-lt"/>
              <a:ea typeface="+mn-ea"/>
              <a:cs typeface="+mn-cs"/>
            </a:endParaRPr>
          </a:p>
          <a:p>
            <a:pPr marL="173038" marR="0" lvl="1" indent="0" algn="l" defTabSz="457200" rtl="0" eaLnBrk="1" fontAlgn="base" latinLnBrk="0" hangingPunct="1">
              <a:lnSpc>
                <a:spcPct val="100000"/>
              </a:lnSpc>
              <a:spcBef>
                <a:spcPct val="30000"/>
              </a:spcBef>
              <a:spcAft>
                <a:spcPct val="0"/>
              </a:spcAft>
              <a:buClrTx/>
              <a:buSzTx/>
              <a:buFontTx/>
              <a:buNone/>
              <a:tabLst/>
              <a:defRPr/>
            </a:pPr>
            <a:r>
              <a:rPr lang="en-US" sz="1200" b="0" i="0" u="none" strike="noStrike" kern="1200" dirty="0">
                <a:solidFill>
                  <a:schemeClr val="tx1"/>
                </a:solidFill>
                <a:effectLst/>
                <a:latin typeface="+mn-lt"/>
                <a:ea typeface="+mn-ea"/>
                <a:cs typeface="+mn-cs"/>
              </a:rPr>
              <a:t>Advanced data governance allows you to retain important information and delete unimportant information by classifying information based on a retention or deletion policy or both. It includes intelligent/automated actions such as recommending policies, automatically applying labels to data, applying labels based on sensitive data types or queries, disposition review, and use of smart import filters. </a:t>
            </a:r>
            <a:br>
              <a:rPr lang="en-US" dirty="0"/>
            </a:br>
            <a:endParaRPr lang="en-US" sz="1200" b="0" i="0" u="none" strike="noStrike" kern="1200" baseline="30000" dirty="0">
              <a:solidFill>
                <a:schemeClr val="tx1"/>
              </a:solidFill>
              <a:effectLst/>
              <a:latin typeface="+mn-lt"/>
              <a:ea typeface="+mn-ea"/>
              <a:cs typeface="+mn-cs"/>
            </a:endParaRPr>
          </a:p>
          <a:p>
            <a:pPr marL="173038" marR="0" lvl="1" indent="0" algn="l" defTabSz="457200" rtl="0" eaLnBrk="1" fontAlgn="base" latinLnBrk="0" hangingPunct="1">
              <a:lnSpc>
                <a:spcPct val="100000"/>
              </a:lnSpc>
              <a:spcBef>
                <a:spcPct val="30000"/>
              </a:spcBef>
              <a:spcAft>
                <a:spcPct val="0"/>
              </a:spcAft>
              <a:buClrTx/>
              <a:buSzTx/>
              <a:buFontTx/>
              <a:buNone/>
              <a:tabLst/>
              <a:defRPr/>
            </a:pPr>
            <a:r>
              <a:rPr lang="en-US" sz="1200" b="0" i="0" u="none" strike="noStrike" kern="1200" dirty="0">
                <a:solidFill>
                  <a:schemeClr val="tx1"/>
                </a:solidFill>
                <a:effectLst/>
                <a:latin typeface="+mn-lt"/>
                <a:ea typeface="+mn-ea"/>
                <a:cs typeface="+mn-cs"/>
              </a:rPr>
              <a:t>Advanced eDiscovery is supported in the United States and in the Western Europe (Netherlands) region. (Customer data from Canada and Asia Pacific is exported to the United States. Customer data from Europe, the Middle East, and Africa is exported to Western Europe [Netherlands].) </a:t>
            </a:r>
            <a:br>
              <a:rPr lang="en-US" dirty="0"/>
            </a:br>
            <a:endParaRPr lang="en-US" sz="1200" b="0" i="0" u="none" strike="noStrike" kern="1200" baseline="30000" dirty="0">
              <a:solidFill>
                <a:schemeClr val="tx1"/>
              </a:solidFill>
              <a:effectLst/>
              <a:latin typeface="+mn-lt"/>
              <a:ea typeface="+mn-ea"/>
              <a:cs typeface="+mn-cs"/>
            </a:endParaRPr>
          </a:p>
          <a:p>
            <a:pPr marL="173038" marR="0" lvl="1" indent="0" algn="l" defTabSz="457200" rtl="0" eaLnBrk="1" fontAlgn="base" latinLnBrk="0" hangingPunct="1">
              <a:lnSpc>
                <a:spcPct val="100000"/>
              </a:lnSpc>
              <a:spcBef>
                <a:spcPct val="30000"/>
              </a:spcBef>
              <a:spcAft>
                <a:spcPct val="0"/>
              </a:spcAft>
              <a:buClrTx/>
              <a:buSzTx/>
              <a:buFontTx/>
              <a:buNone/>
              <a:tabLst/>
              <a:defRPr/>
            </a:pPr>
            <a:r>
              <a:rPr lang="en-US" sz="1200" b="0" i="0" u="none" strike="noStrike" kern="1200" dirty="0">
                <a:solidFill>
                  <a:schemeClr val="tx1"/>
                </a:solidFill>
                <a:effectLst/>
                <a:latin typeface="+mn-lt"/>
                <a:ea typeface="+mn-ea"/>
                <a:cs typeface="+mn-cs"/>
              </a:rPr>
              <a:t>Advanced Threat Protection is available in Microsoft 365 Enterprise E5 and as a standalone service for Microsoft 365 Enterprise E1 and Microsoft 365 Enterprise E3.</a:t>
            </a:r>
            <a:endParaRPr lang="en-GB" dirty="0"/>
          </a:p>
          <a:p>
            <a:pPr marL="173038" marR="0" lvl="1" indent="0" algn="l" defTabSz="457200" rtl="0" eaLnBrk="1" fontAlgn="base" latinLnBrk="0" hangingPunct="1">
              <a:lnSpc>
                <a:spcPct val="100000"/>
              </a:lnSpc>
              <a:spcBef>
                <a:spcPct val="30000"/>
              </a:spcBef>
              <a:spcAft>
                <a:spcPct val="0"/>
              </a:spcAft>
              <a:buClrTx/>
              <a:buSzTx/>
              <a:buFontTx/>
              <a:buNone/>
              <a:tabLst/>
              <a:defRPr/>
            </a:pPr>
            <a:endParaRPr lang="en-GB" dirty="0"/>
          </a:p>
        </p:txBody>
      </p:sp>
      <p:sp>
        <p:nvSpPr>
          <p:cNvPr id="3" name="Slide Image Placeholder 2"/>
          <p:cNvSpPr>
            <a:spLocks noGrp="1" noRot="1" noChangeAspect="1"/>
          </p:cNvSpPr>
          <p:nvPr>
            <p:ph type="sldImg"/>
          </p:nvPr>
        </p:nvSpPr>
        <p:spPr>
          <a:xfrm>
            <a:off x="384175" y="484188"/>
            <a:ext cx="6096000" cy="3429000"/>
          </a:xfrm>
        </p:spPr>
      </p:sp>
      <p:sp>
        <p:nvSpPr>
          <p:cNvPr id="2" name="Footer Placeholder 1">
            <a:extLst>
              <a:ext uri="{FF2B5EF4-FFF2-40B4-BE49-F238E27FC236}">
                <a16:creationId xmlns:a16="http://schemas.microsoft.com/office/drawing/2014/main" id="{58EE0EC8-8EB4-46C0-A7F2-7E689538BA1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Confidential</a:t>
            </a:r>
          </a:p>
        </p:txBody>
      </p:sp>
    </p:spTree>
    <p:extLst>
      <p:ext uri="{BB962C8B-B14F-4D97-AF65-F5344CB8AC3E}">
        <p14:creationId xmlns:p14="http://schemas.microsoft.com/office/powerpoint/2010/main" val="618946575"/>
      </p:ext>
    </p:extLst>
  </p:cSld>
  <p:clrMapOvr>
    <a:masterClrMapping/>
  </p:clrMapOvr>
</p:notes>
</file>

<file path=ppt/notesSlides/notesSlide13.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5" name="Footer Placeholder 4">
            <a:extLst>
              <a:ext uri="{FF2B5EF4-FFF2-40B4-BE49-F238E27FC236}">
                <a16:creationId xmlns:a16="http://schemas.microsoft.com/office/drawing/2014/main" id="{125497E2-60D9-4AE6-A3CC-022297B649D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Confidential</a:t>
            </a:r>
          </a:p>
        </p:txBody>
      </p:sp>
    </p:spTree>
    <p:extLst>
      <p:ext uri="{BB962C8B-B14F-4D97-AF65-F5344CB8AC3E}">
        <p14:creationId xmlns:p14="http://schemas.microsoft.com/office/powerpoint/2010/main" val="1557901648"/>
      </p:ext>
    </p:extLst>
  </p:cSld>
  <p:clrMapOvr>
    <a:masterClrMapping/>
  </p:clrMapOvr>
</p:notes>
</file>

<file path=ppt/notesSlides/notesSlide14.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a:spcBef>
                <a:spcPts val="0"/>
              </a:spcBef>
              <a:spcAft>
                <a:spcPts val="0"/>
              </a:spcAft>
            </a:pPr>
            <a:endParaRPr lang="en-IN" dirty="0"/>
          </a:p>
        </p:txBody>
      </p:sp>
      <p:sp>
        <p:nvSpPr>
          <p:cNvPr id="7" name="Slide Image Placeholder 6"/>
          <p:cNvSpPr>
            <a:spLocks noGrp="1" noRot="1" noChangeAspect="1"/>
          </p:cNvSpPr>
          <p:nvPr>
            <p:ph type="sldImg"/>
          </p:nvPr>
        </p:nvSpPr>
        <p:spPr>
          <a:xfrm>
            <a:off x="381000" y="482600"/>
            <a:ext cx="6096000" cy="3429000"/>
          </a:xfrm>
        </p:spPr>
      </p:sp>
      <p:sp>
        <p:nvSpPr>
          <p:cNvPr id="2" name="Slide Number Placeholder 1"/>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4" name="Footer Placeholder 3">
            <a:extLst>
              <a:ext uri="{FF2B5EF4-FFF2-40B4-BE49-F238E27FC236}">
                <a16:creationId xmlns:a16="http://schemas.microsoft.com/office/drawing/2014/main" id="{2E9058B3-A48B-4843-8675-123EF7F4092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Confidential</a:t>
            </a:r>
          </a:p>
        </p:txBody>
      </p:sp>
    </p:spTree>
    <p:extLst>
      <p:ext uri="{BB962C8B-B14F-4D97-AF65-F5344CB8AC3E}">
        <p14:creationId xmlns:p14="http://schemas.microsoft.com/office/powerpoint/2010/main" val="2081173843"/>
      </p:ext>
    </p:extLst>
  </p:cSld>
  <p:clrMapOvr>
    <a:masterClrMapping/>
  </p:clrMapOvr>
</p:notes>
</file>

<file path=ppt/notesSlides/notesSlide15.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a:spcBef>
                <a:spcPts val="0"/>
              </a:spcBef>
              <a:spcAft>
                <a:spcPts val="0"/>
              </a:spcAft>
            </a:pPr>
            <a:endParaRPr lang="en-IN" dirty="0"/>
          </a:p>
        </p:txBody>
      </p:sp>
      <p:sp>
        <p:nvSpPr>
          <p:cNvPr id="7" name="Slide Image Placeholder 6"/>
          <p:cNvSpPr>
            <a:spLocks noGrp="1" noRot="1" noChangeAspect="1"/>
          </p:cNvSpPr>
          <p:nvPr>
            <p:ph type="sldImg"/>
          </p:nvPr>
        </p:nvSpPr>
        <p:spPr>
          <a:xfrm>
            <a:off x="381000" y="482600"/>
            <a:ext cx="6096000" cy="3429000"/>
          </a:xfrm>
        </p:spPr>
      </p:sp>
      <p:sp>
        <p:nvSpPr>
          <p:cNvPr id="2" name="Slide Number Placeholder 1"/>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4" name="Footer Placeholder 3">
            <a:extLst>
              <a:ext uri="{FF2B5EF4-FFF2-40B4-BE49-F238E27FC236}">
                <a16:creationId xmlns:a16="http://schemas.microsoft.com/office/drawing/2014/main" id="{2E9058B3-A48B-4843-8675-123EF7F4092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Confidential</a:t>
            </a:r>
          </a:p>
        </p:txBody>
      </p:sp>
    </p:spTree>
    <p:extLst>
      <p:ext uri="{BB962C8B-B14F-4D97-AF65-F5344CB8AC3E}">
        <p14:creationId xmlns:p14="http://schemas.microsoft.com/office/powerpoint/2010/main" val="3329381432"/>
      </p:ext>
    </p:extLst>
  </p:cSld>
  <p:clrMapOvr>
    <a:masterClrMapping/>
  </p:clrMapOvr>
</p:notes>
</file>

<file path=ppt/notesSlides/notesSlide16.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a:spcBef>
                <a:spcPts val="0"/>
              </a:spcBef>
              <a:spcAft>
                <a:spcPts val="0"/>
              </a:spcAft>
            </a:pPr>
            <a:endParaRPr lang="en-IN" dirty="0"/>
          </a:p>
        </p:txBody>
      </p:sp>
      <p:sp>
        <p:nvSpPr>
          <p:cNvPr id="7" name="Slide Image Placeholder 6"/>
          <p:cNvSpPr>
            <a:spLocks noGrp="1" noRot="1" noChangeAspect="1"/>
          </p:cNvSpPr>
          <p:nvPr>
            <p:ph type="sldImg"/>
          </p:nvPr>
        </p:nvSpPr>
        <p:spPr>
          <a:xfrm>
            <a:off x="381000" y="482600"/>
            <a:ext cx="6096000" cy="3429000"/>
          </a:xfrm>
        </p:spPr>
      </p:sp>
      <p:sp>
        <p:nvSpPr>
          <p:cNvPr id="2" name="Slide Number Placeholder 1"/>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4" name="Footer Placeholder 3">
            <a:extLst>
              <a:ext uri="{FF2B5EF4-FFF2-40B4-BE49-F238E27FC236}">
                <a16:creationId xmlns:a16="http://schemas.microsoft.com/office/drawing/2014/main" id="{1180F6A6-224C-4FC7-8FE9-4487CC171A8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Confidential</a:t>
            </a:r>
          </a:p>
        </p:txBody>
      </p:sp>
    </p:spTree>
    <p:extLst>
      <p:ext uri="{BB962C8B-B14F-4D97-AF65-F5344CB8AC3E}">
        <p14:creationId xmlns:p14="http://schemas.microsoft.com/office/powerpoint/2010/main" val="3831546515"/>
      </p:ext>
    </p:extLst>
  </p:cSld>
  <p:clrMapOvr>
    <a:masterClrMapping/>
  </p:clrMapOvr>
</p:notes>
</file>

<file path=ppt/notesSlides/notesSlide17.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NOTE! Microsoft 365 E5/A5/G5, Microsoft 365 E5/A5/G5/F5 Compliance and F5 Security &amp; Compliance, Microsoft 365 E5/A5/G5 Information Protection and Governance, Office 365 E5, Enterprise Mobility + Security E5/A5/G5, and AIP Plan 2 provide the rights for a user to benefit from automatic sensitivity labeling.</a:t>
            </a:r>
          </a:p>
          <a:p>
            <a:pPr algn="l"/>
            <a:r>
              <a:rPr lang="en-US" b="1" i="0" dirty="0">
                <a:solidFill>
                  <a:srgbClr val="E6E6E6"/>
                </a:solidFill>
                <a:effectLst/>
                <a:latin typeface="Segoe UI" panose="020B0502040204020203" pitchFamily="34" charset="0"/>
              </a:rPr>
              <a:t>https://docs.microsoft.com/en-us/office365/servicedescriptions/microsoft-365-service-descriptions/microsoft-365-tenantlevel-services-licensing-guidance/microsoft-365-security-compliance-licensing-guidance#which-licenses-provide-the-rights-for-a-user-to-benefit-from-the-service-10</a:t>
            </a:r>
          </a:p>
          <a:p>
            <a:pPr algn="l"/>
            <a:br>
              <a:rPr lang="en-US" b="1" i="0" dirty="0">
                <a:solidFill>
                  <a:srgbClr val="E6E6E6"/>
                </a:solidFill>
                <a:effectLst/>
                <a:latin typeface="Segoe UI" panose="020B0502040204020203" pitchFamily="34" charset="0"/>
              </a:rPr>
            </a:br>
            <a:r>
              <a:rPr lang="en-US" b="1" i="0" dirty="0">
                <a:solidFill>
                  <a:srgbClr val="E6E6E6"/>
                </a:solidFill>
                <a:effectLst/>
                <a:latin typeface="Segoe UI" panose="020B0502040204020203" pitchFamily="34" charset="0"/>
              </a:rPr>
              <a:t>Considerations for encrypted content</a:t>
            </a:r>
          </a:p>
          <a:p>
            <a:pPr algn="l"/>
            <a:r>
              <a:rPr lang="en-US" b="0" i="0" dirty="0">
                <a:solidFill>
                  <a:srgbClr val="E6E6E6"/>
                </a:solidFill>
                <a:effectLst/>
                <a:latin typeface="Segoe UI" panose="020B0502040204020203" pitchFamily="34" charset="0"/>
              </a:rPr>
              <a:t>Encrypting your most sensitive documents and emails helps to ensure that only authorized people can access this data. However, there are some considerations to take into account:</a:t>
            </a:r>
          </a:p>
          <a:p>
            <a:pPr algn="l">
              <a:buFont typeface="Arial" panose="020B0604020202020204" pitchFamily="34" charset="0"/>
              <a:buChar char="•"/>
            </a:pPr>
            <a:r>
              <a:rPr lang="en-US" b="0" i="0" dirty="0">
                <a:solidFill>
                  <a:srgbClr val="E6E6E6"/>
                </a:solidFill>
                <a:effectLst/>
                <a:latin typeface="Segoe UI" panose="020B0502040204020203" pitchFamily="34" charset="0"/>
              </a:rPr>
              <a:t>If your organization hasn't </a:t>
            </a:r>
            <a:r>
              <a:rPr lang="en-US" b="0" i="0" u="none" strike="noStrike" dirty="0">
                <a:solidFill>
                  <a:srgbClr val="E6E6E6"/>
                </a:solidFill>
                <a:effectLst/>
                <a:latin typeface="Segoe UI" panose="020B0502040204020203" pitchFamily="34" charset="0"/>
                <a:hlinkClick r:id="rId3"/>
              </a:rPr>
              <a:t>enabled sensitivity labels for Office files in SharePoint and OneDrive</a:t>
            </a:r>
            <a:r>
              <a:rPr lang="en-US" b="0" i="0" dirty="0">
                <a:solidFill>
                  <a:srgbClr val="E6E6E6"/>
                </a:solidFill>
                <a:effectLst/>
                <a:latin typeface="Segoe UI" panose="020B0502040204020203" pitchFamily="34" charset="0"/>
              </a:rPr>
              <a:t>:</a:t>
            </a:r>
          </a:p>
          <a:p>
            <a:pPr marL="742950" lvl="1" indent="-285750" algn="l">
              <a:buFont typeface="Arial" panose="020B0604020202020204" pitchFamily="34" charset="0"/>
              <a:buChar char="•"/>
            </a:pPr>
            <a:r>
              <a:rPr lang="en-US" b="0" i="0" dirty="0">
                <a:solidFill>
                  <a:srgbClr val="E6E6E6"/>
                </a:solidFill>
                <a:effectLst/>
                <a:latin typeface="Segoe UI" panose="020B0502040204020203" pitchFamily="34" charset="0"/>
              </a:rPr>
              <a:t>Search, eDiscovery, and Delve will not work for encrypted files.</a:t>
            </a:r>
          </a:p>
          <a:p>
            <a:pPr marL="742950" lvl="1" indent="-285750" algn="l">
              <a:buFont typeface="Arial" panose="020B0604020202020204" pitchFamily="34" charset="0"/>
              <a:buChar char="•"/>
            </a:pPr>
            <a:r>
              <a:rPr lang="en-US" b="0" i="0" dirty="0">
                <a:solidFill>
                  <a:srgbClr val="E6E6E6"/>
                </a:solidFill>
                <a:effectLst/>
                <a:latin typeface="Segoe UI" panose="020B0502040204020203" pitchFamily="34" charset="0"/>
              </a:rPr>
              <a:t>DLP policies work for the metadata of these encrypted files (including retention label information) but not the content of these files (such as credit card numbers within files).</a:t>
            </a:r>
          </a:p>
          <a:p>
            <a:pPr marL="742950" lvl="1" indent="-285750" algn="l">
              <a:buFont typeface="Arial" panose="020B0604020202020204" pitchFamily="34" charset="0"/>
              <a:buChar char="•"/>
            </a:pPr>
            <a:r>
              <a:rPr lang="en-US" b="0" i="0" dirty="0">
                <a:solidFill>
                  <a:srgbClr val="E6E6E6"/>
                </a:solidFill>
                <a:effectLst/>
                <a:latin typeface="Segoe UI" panose="020B0502040204020203" pitchFamily="34" charset="0"/>
              </a:rPr>
              <a:t>Users can't open encrypted files using Office on the web. When sensitivity labels for Office files in SharePoint and OneDrive are enabled, users can use Office on the web to open encrypted files, with some </a:t>
            </a:r>
            <a:r>
              <a:rPr lang="en-US" b="0" i="0" u="none" strike="noStrike" dirty="0">
                <a:solidFill>
                  <a:srgbClr val="E6E6E6"/>
                </a:solidFill>
                <a:effectLst/>
                <a:latin typeface="Segoe UI" panose="020B0502040204020203" pitchFamily="34" charset="0"/>
                <a:hlinkClick r:id="rId4"/>
              </a:rPr>
              <a:t>limitations</a:t>
            </a:r>
            <a:r>
              <a:rPr lang="en-US" b="0" i="0" dirty="0">
                <a:solidFill>
                  <a:srgbClr val="E6E6E6"/>
                </a:solidFill>
                <a:effectLst/>
                <a:latin typeface="Segoe UI" panose="020B0502040204020203" pitchFamily="34" charset="0"/>
              </a:rPr>
              <a:t> that include encryption that has been applied with an on-premises key (known as "hold your own key", or HYOK), </a:t>
            </a:r>
            <a:r>
              <a:rPr lang="en-US" b="0" i="0" u="none" strike="noStrike" dirty="0">
                <a:solidFill>
                  <a:srgbClr val="E6E6E6"/>
                </a:solidFill>
                <a:effectLst/>
                <a:latin typeface="Segoe UI" panose="020B0502040204020203" pitchFamily="34" charset="0"/>
                <a:hlinkClick r:id="rId5"/>
              </a:rPr>
              <a:t>double key encryption</a:t>
            </a:r>
            <a:r>
              <a:rPr lang="en-US" b="0" i="0" dirty="0">
                <a:solidFill>
                  <a:srgbClr val="E6E6E6"/>
                </a:solidFill>
                <a:effectLst/>
                <a:latin typeface="Segoe UI" panose="020B0502040204020203" pitchFamily="34" charset="0"/>
              </a:rPr>
              <a:t>, and encryption that has been applied independently from a sensitivity label.</a:t>
            </a:r>
          </a:p>
          <a:p>
            <a:pPr algn="l">
              <a:buFont typeface="Arial" panose="020B0604020202020204" pitchFamily="34" charset="0"/>
              <a:buChar char="•"/>
            </a:pPr>
            <a:r>
              <a:rPr lang="en-US" b="0" i="0" dirty="0">
                <a:solidFill>
                  <a:srgbClr val="E6E6E6"/>
                </a:solidFill>
                <a:effectLst/>
                <a:latin typeface="Segoe UI" panose="020B0502040204020203" pitchFamily="34" charset="0"/>
              </a:rPr>
              <a:t>If you share encrypted documents with people outside your organization, you might need to create guest accounts and modify Conditional Access policies. For more information, see </a:t>
            </a:r>
            <a:r>
              <a:rPr lang="en-US" b="0" i="0" u="none" strike="noStrike" dirty="0">
                <a:solidFill>
                  <a:srgbClr val="E6E6E6"/>
                </a:solidFill>
                <a:effectLst/>
                <a:latin typeface="Segoe UI" panose="020B0502040204020203" pitchFamily="34" charset="0"/>
                <a:hlinkClick r:id="rId6"/>
              </a:rPr>
              <a:t>Sharing encrypted documents with external users</a:t>
            </a:r>
            <a:r>
              <a:rPr lang="en-US" b="0" i="0" dirty="0">
                <a:solidFill>
                  <a:srgbClr val="E6E6E6"/>
                </a:solidFill>
                <a:effectLst/>
                <a:latin typeface="Segoe UI" panose="020B0502040204020203" pitchFamily="34" charset="0"/>
              </a:rPr>
              <a:t>.</a:t>
            </a:r>
          </a:p>
          <a:p>
            <a:pPr algn="l">
              <a:buFont typeface="Arial" panose="020B0604020202020204" pitchFamily="34" charset="0"/>
              <a:buChar char="•"/>
            </a:pPr>
            <a:r>
              <a:rPr lang="en-US" b="0" i="0" dirty="0">
                <a:solidFill>
                  <a:srgbClr val="E6E6E6"/>
                </a:solidFill>
                <a:effectLst/>
                <a:latin typeface="Segoe UI" panose="020B0502040204020203" pitchFamily="34" charset="0"/>
              </a:rPr>
              <a:t>When authorized users open encrypted documents in their Office apps, they see the label name and description in a yellow message bar at the top of their app. When the encryption permissions extend to people outside your organization, carefully review the label names and descriptions that will be visible in this message bar when the document is opened.</a:t>
            </a:r>
          </a:p>
          <a:p>
            <a:pPr algn="l">
              <a:buFont typeface="Arial" panose="020B0604020202020204" pitchFamily="34" charset="0"/>
              <a:buChar char="•"/>
            </a:pPr>
            <a:r>
              <a:rPr lang="en-US" b="0" i="0" dirty="0">
                <a:solidFill>
                  <a:srgbClr val="E6E6E6"/>
                </a:solidFill>
                <a:effectLst/>
                <a:latin typeface="Segoe UI" panose="020B0502040204020203" pitchFamily="34" charset="0"/>
              </a:rPr>
              <a:t>For multiple users to edit an encrypted file at the same time, they must all be using Office for the web. Or, for Windows and Mac, you have </a:t>
            </a:r>
            <a:r>
              <a:rPr lang="en-US" b="0" i="0" u="none" strike="noStrike" dirty="0">
                <a:solidFill>
                  <a:srgbClr val="E6E6E6"/>
                </a:solidFill>
                <a:effectLst/>
                <a:latin typeface="Segoe UI" panose="020B0502040204020203" pitchFamily="34" charset="0"/>
                <a:hlinkClick r:id="rId7"/>
              </a:rPr>
              <a:t>enabled co-authoring for files encrypted with sensitivity labels</a:t>
            </a:r>
            <a:r>
              <a:rPr lang="en-US" b="0" i="0" dirty="0">
                <a:solidFill>
                  <a:srgbClr val="E6E6E6"/>
                </a:solidFill>
                <a:effectLst/>
                <a:latin typeface="Segoe UI" panose="020B0502040204020203" pitchFamily="34" charset="0"/>
              </a:rPr>
              <a:t> and users have the </a:t>
            </a:r>
            <a:r>
              <a:rPr lang="en-US" b="0" i="0" u="none" strike="noStrike" dirty="0">
                <a:solidFill>
                  <a:srgbClr val="E6E6E6"/>
                </a:solidFill>
                <a:effectLst/>
                <a:latin typeface="Segoe UI" panose="020B0502040204020203" pitchFamily="34" charset="0"/>
                <a:hlinkClick r:id="rId8"/>
              </a:rPr>
              <a:t>required minimum versions</a:t>
            </a:r>
            <a:r>
              <a:rPr lang="en-US" b="0" i="0" dirty="0">
                <a:solidFill>
                  <a:srgbClr val="E6E6E6"/>
                </a:solidFill>
                <a:effectLst/>
                <a:latin typeface="Segoe UI" panose="020B0502040204020203" pitchFamily="34" charset="0"/>
              </a:rPr>
              <a:t> of Word, Excel, and PowerPoint. If this isn't the case, and the file is already open:</a:t>
            </a:r>
          </a:p>
          <a:p>
            <a:pPr marL="742950" lvl="1" indent="-285750" algn="l">
              <a:buFont typeface="Arial" panose="020B0604020202020204" pitchFamily="34" charset="0"/>
              <a:buChar char="•"/>
            </a:pPr>
            <a:r>
              <a:rPr lang="en-US" b="0" i="0" dirty="0">
                <a:solidFill>
                  <a:srgbClr val="E6E6E6"/>
                </a:solidFill>
                <a:effectLst/>
                <a:latin typeface="Segoe UI" panose="020B0502040204020203" pitchFamily="34" charset="0"/>
              </a:rPr>
              <a:t>In Office apps (Windows, Mac, Android, and iOS), users see a </a:t>
            </a:r>
            <a:r>
              <a:rPr lang="en-US" b="1" i="0" dirty="0">
                <a:solidFill>
                  <a:srgbClr val="E6E6E6"/>
                </a:solidFill>
                <a:effectLst/>
                <a:latin typeface="Segoe UI" panose="020B0502040204020203" pitchFamily="34" charset="0"/>
              </a:rPr>
              <a:t>File In Use</a:t>
            </a:r>
            <a:r>
              <a:rPr lang="en-US" b="0" i="0" dirty="0">
                <a:solidFill>
                  <a:srgbClr val="E6E6E6"/>
                </a:solidFill>
                <a:effectLst/>
                <a:latin typeface="Segoe UI" panose="020B0502040204020203" pitchFamily="34" charset="0"/>
              </a:rPr>
              <a:t> message with the name of the person who has checked out the file. They can then view a read-only copy or save and edit a copy of the file, and receive notification when the file is available.</a:t>
            </a:r>
          </a:p>
          <a:p>
            <a:pPr marL="742950" lvl="1" indent="-285750" algn="l">
              <a:buFont typeface="Arial" panose="020B0604020202020204" pitchFamily="34" charset="0"/>
              <a:buChar char="•"/>
            </a:pPr>
            <a:r>
              <a:rPr lang="en-US" b="0" i="0" dirty="0">
                <a:solidFill>
                  <a:srgbClr val="E6E6E6"/>
                </a:solidFill>
                <a:effectLst/>
                <a:latin typeface="Segoe UI" panose="020B0502040204020203" pitchFamily="34" charset="0"/>
              </a:rPr>
              <a:t>In Office for the web, users see an error message that they can't edit the document with other people. They can then select </a:t>
            </a:r>
            <a:r>
              <a:rPr lang="en-US" b="1" i="0" dirty="0">
                <a:solidFill>
                  <a:srgbClr val="E6E6E6"/>
                </a:solidFill>
                <a:effectLst/>
                <a:latin typeface="Segoe UI" panose="020B0502040204020203" pitchFamily="34" charset="0"/>
              </a:rPr>
              <a:t>Open in Reading View</a:t>
            </a:r>
            <a:r>
              <a:rPr lang="en-US" b="0" i="0" dirty="0">
                <a:solidFill>
                  <a:srgbClr val="E6E6E6"/>
                </a:solidFill>
                <a:effectLst/>
                <a:latin typeface="Segoe UI" panose="020B0502040204020203" pitchFamily="34" charset="0"/>
              </a:rPr>
              <a:t>.</a:t>
            </a:r>
          </a:p>
          <a:p>
            <a:pPr algn="l">
              <a:buFont typeface="Arial" panose="020B0604020202020204" pitchFamily="34" charset="0"/>
              <a:buChar char="•"/>
            </a:pPr>
            <a:r>
              <a:rPr lang="en-US" b="0" i="0" dirty="0">
                <a:solidFill>
                  <a:srgbClr val="E6E6E6"/>
                </a:solidFill>
                <a:effectLst/>
                <a:latin typeface="Segoe UI" panose="020B0502040204020203" pitchFamily="34" charset="0"/>
              </a:rPr>
              <a:t>The </a:t>
            </a:r>
            <a:r>
              <a:rPr lang="en-US" b="0" i="0" u="none" strike="noStrike" dirty="0">
                <a:solidFill>
                  <a:srgbClr val="E6E6E6"/>
                </a:solidFill>
                <a:effectLst/>
                <a:latin typeface="Segoe UI" panose="020B0502040204020203" pitchFamily="34" charset="0"/>
                <a:hlinkClick r:id="rId9"/>
              </a:rPr>
              <a:t>AutoSave</a:t>
            </a:r>
            <a:r>
              <a:rPr lang="en-US" b="0" i="0" dirty="0">
                <a:solidFill>
                  <a:srgbClr val="E6E6E6"/>
                </a:solidFill>
                <a:effectLst/>
                <a:latin typeface="Segoe UI" panose="020B0502040204020203" pitchFamily="34" charset="0"/>
              </a:rPr>
              <a:t> functionality in Office apps for iOS and Android is disabled for encrypted files. This functionality is also disabled for encrypted files on Windows and Mac if you haven't </a:t>
            </a:r>
            <a:r>
              <a:rPr lang="en-US" b="0" i="0" u="none" strike="noStrike" dirty="0">
                <a:solidFill>
                  <a:srgbClr val="E6E6E6"/>
                </a:solidFill>
                <a:effectLst/>
                <a:latin typeface="Segoe UI" panose="020B0502040204020203" pitchFamily="34" charset="0"/>
                <a:hlinkClick r:id="rId7"/>
              </a:rPr>
              <a:t>enabled co-authoring for files encrypted with sensitivity labels</a:t>
            </a:r>
            <a:r>
              <a:rPr lang="en-US" b="0" i="0" dirty="0">
                <a:solidFill>
                  <a:srgbClr val="E6E6E6"/>
                </a:solidFill>
                <a:effectLst/>
                <a:latin typeface="Segoe UI" panose="020B0502040204020203" pitchFamily="34" charset="0"/>
              </a:rPr>
              <a:t>. Users see a message that the file has restricted permissions that must be removed before AutoSave can be turned on.</a:t>
            </a:r>
          </a:p>
          <a:p>
            <a:pPr algn="l">
              <a:buFont typeface="Arial" panose="020B0604020202020204" pitchFamily="34" charset="0"/>
              <a:buChar char="•"/>
            </a:pPr>
            <a:r>
              <a:rPr lang="en-US" b="0" i="0" dirty="0">
                <a:solidFill>
                  <a:srgbClr val="E6E6E6"/>
                </a:solidFill>
                <a:effectLst/>
                <a:latin typeface="Segoe UI" panose="020B0502040204020203" pitchFamily="34" charset="0"/>
              </a:rPr>
              <a:t>Encrypted files might take longer to open in Office apps (Windows, Mac, Android, and iOS).</a:t>
            </a:r>
          </a:p>
          <a:p>
            <a:pPr algn="l">
              <a:buFont typeface="Arial" panose="020B0604020202020204" pitchFamily="34" charset="0"/>
              <a:buChar char="•"/>
            </a:pPr>
            <a:r>
              <a:rPr lang="en-US" b="0" i="0" dirty="0">
                <a:solidFill>
                  <a:srgbClr val="E6E6E6"/>
                </a:solidFill>
                <a:effectLst/>
                <a:latin typeface="Segoe UI" panose="020B0502040204020203" pitchFamily="34" charset="0"/>
              </a:rPr>
              <a:t>If a label that applies encryption is added by using an Office app when the document is </a:t>
            </a:r>
            <a:r>
              <a:rPr lang="en-US" b="0" i="0" u="none" strike="noStrike" dirty="0">
                <a:solidFill>
                  <a:srgbClr val="E6E6E6"/>
                </a:solidFill>
                <a:effectLst/>
                <a:latin typeface="Segoe UI" panose="020B0502040204020203" pitchFamily="34" charset="0"/>
                <a:hlinkClick r:id="rId10"/>
              </a:rPr>
              <a:t>checked out in SharePoint</a:t>
            </a:r>
            <a:r>
              <a:rPr lang="en-US" b="0" i="0" dirty="0">
                <a:solidFill>
                  <a:srgbClr val="E6E6E6"/>
                </a:solidFill>
                <a:effectLst/>
                <a:latin typeface="Segoe UI" panose="020B0502040204020203" pitchFamily="34" charset="0"/>
              </a:rPr>
              <a:t>, and the user then discards the checkout, the document remains labeled and encrypted.</a:t>
            </a:r>
          </a:p>
          <a:p>
            <a:pPr algn="l">
              <a:buFont typeface="Arial" panose="020B0604020202020204" pitchFamily="34" charset="0"/>
              <a:buChar char="•"/>
            </a:pPr>
            <a:r>
              <a:rPr lang="en-US" b="0" i="0" dirty="0">
                <a:solidFill>
                  <a:srgbClr val="E6E6E6"/>
                </a:solidFill>
                <a:effectLst/>
                <a:latin typeface="Segoe UI" panose="020B0502040204020203" pitchFamily="34" charset="0"/>
              </a:rPr>
              <a:t>The following actions for encrypted files aren't supported from Office apps (Windows, Mac, Android, and iOS), and users see an error message that something went wrong. However, SharePoint functionality can be used as an alternative:</a:t>
            </a:r>
          </a:p>
          <a:p>
            <a:pPr marL="742950" lvl="1" indent="-285750" algn="l">
              <a:buFont typeface="Arial" panose="020B0604020202020204" pitchFamily="34" charset="0"/>
              <a:buChar char="•"/>
            </a:pPr>
            <a:r>
              <a:rPr lang="en-US" b="0" i="0" dirty="0">
                <a:solidFill>
                  <a:srgbClr val="E6E6E6"/>
                </a:solidFill>
                <a:effectLst/>
                <a:latin typeface="Segoe UI" panose="020B0502040204020203" pitchFamily="34" charset="0"/>
              </a:rPr>
              <a:t>View, restore, and save copies of previous versions. As an alternative, users can do these actions using Office on the web when you </a:t>
            </a:r>
            <a:r>
              <a:rPr lang="en-US" b="0" i="0" u="none" strike="noStrike" dirty="0">
                <a:solidFill>
                  <a:srgbClr val="E6E6E6"/>
                </a:solidFill>
                <a:effectLst/>
                <a:latin typeface="Segoe UI" panose="020B0502040204020203" pitchFamily="34" charset="0"/>
                <a:hlinkClick r:id="rId11"/>
              </a:rPr>
              <a:t>enable and configure versioning for a list or library</a:t>
            </a:r>
            <a:r>
              <a:rPr lang="en-US" b="0" i="0" dirty="0">
                <a:solidFill>
                  <a:srgbClr val="E6E6E6"/>
                </a:solidFill>
                <a:effectLst/>
                <a:latin typeface="Segoe UI" panose="020B0502040204020203" pitchFamily="34" charset="0"/>
              </a:rPr>
              <a:t>.</a:t>
            </a:r>
          </a:p>
          <a:p>
            <a:pPr marL="742950" lvl="1" indent="-285750" algn="l">
              <a:buFont typeface="Arial" panose="020B0604020202020204" pitchFamily="34" charset="0"/>
              <a:buChar char="•"/>
            </a:pPr>
            <a:r>
              <a:rPr lang="en-US" b="0" i="0" dirty="0">
                <a:solidFill>
                  <a:srgbClr val="E6E6E6"/>
                </a:solidFill>
                <a:effectLst/>
                <a:latin typeface="Segoe UI" panose="020B0502040204020203" pitchFamily="34" charset="0"/>
              </a:rPr>
              <a:t>Change the name or location of files. As an alternative, users can </a:t>
            </a:r>
            <a:r>
              <a:rPr lang="en-US" b="0" i="0" u="none" strike="noStrike" dirty="0">
                <a:solidFill>
                  <a:srgbClr val="E6E6E6"/>
                </a:solidFill>
                <a:effectLst/>
                <a:latin typeface="Segoe UI" panose="020B0502040204020203" pitchFamily="34" charset="0"/>
                <a:hlinkClick r:id="rId12"/>
              </a:rPr>
              <a:t>rename a file, folder, or link in a document library</a:t>
            </a:r>
            <a:r>
              <a:rPr lang="en-US" b="0" i="0" dirty="0">
                <a:solidFill>
                  <a:srgbClr val="E6E6E6"/>
                </a:solidFill>
                <a:effectLst/>
                <a:latin typeface="Segoe UI" panose="020B0502040204020203" pitchFamily="34" charset="0"/>
              </a:rPr>
              <a:t> in SharePoint.</a:t>
            </a:r>
          </a:p>
          <a:p>
            <a:endParaRPr lang="en-US" dirty="0"/>
          </a:p>
        </p:txBody>
      </p:sp>
      <p:sp>
        <p:nvSpPr>
          <p:cNvPr id="4" name="Slide Number Placeholder 3"/>
          <p:cNvSpPr>
            <a:spLocks noGrp="1"/>
          </p:cNvSpPr>
          <p:nvPr>
            <p:ph type="sldNum" sz="quarter" idx="5"/>
          </p:nvPr>
        </p:nvSpPr>
        <p:spPr/>
        <p:txBody>
          <a:bodyPr/>
          <a:lstStyle/>
          <a:p>
            <a:fld id="{1D09229F-6F41-4CC3-A51C-EB832A3392C5}" type="slidenum">
              <a:rPr lang="en-US" smtClean="0"/>
              <a:t>25</a:t>
            </a:fld>
            <a:endParaRPr lang="en-US"/>
          </a:p>
        </p:txBody>
      </p:sp>
    </p:spTree>
    <p:extLst>
      <p:ext uri="{BB962C8B-B14F-4D97-AF65-F5344CB8AC3E}">
        <p14:creationId xmlns:p14="http://schemas.microsoft.com/office/powerpoint/2010/main" val="3637311582"/>
      </p:ext>
    </p:extLst>
  </p:cSld>
  <p:clrMapOvr>
    <a:masterClrMapping/>
  </p:clrMapOvr>
</p:notes>
</file>

<file path=ppt/notesSlides/notesSlide18.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Notes Placeholder 2"/>
          <p:cNvSpPr>
            <a:spLocks noGrp="1"/>
          </p:cNvSpPr>
          <p:nvPr>
            <p:ph type="body" idx="1"/>
          </p:nvPr>
        </p:nvSpPr>
        <p:spPr/>
        <p:txBody>
          <a:bodyPr/>
          <a:lstStyle/>
          <a:p>
            <a:pPr marL="173038" lvl="1" indent="0">
              <a:buNone/>
            </a:pPr>
            <a:r>
              <a:rPr lang="en-US" dirty="0"/>
              <a:t>Auto-apply Sensitivity labels requires </a:t>
            </a:r>
            <a:r>
              <a:rPr lang="en-US" b="0" i="0" dirty="0">
                <a:solidFill>
                  <a:srgbClr val="E6E6E6"/>
                </a:solidFill>
                <a:effectLst/>
                <a:latin typeface="Segoe UI" panose="020B0502040204020203" pitchFamily="34" charset="0"/>
              </a:rPr>
              <a:t>Microsoft 365 E5/A5/G5, Microsoft 365 E5/A5/G5/F5 Compliance and F5 Security &amp; Compliance, Microsoft 365 E5/A5/G5 Information Protection and Governance, Office 365 E5, Enterprise Mobility + Security E5/A5/G5, and AIP Plan 2 provide the rights for a user to benefit from automatic sensitivity labeling.</a:t>
            </a:r>
            <a:br>
              <a:rPr lang="en-US" dirty="0"/>
            </a:br>
            <a:r>
              <a:rPr lang="en-US" dirty="0"/>
              <a:t>https://docs.microsoft.com/en-us/office365/servicedescriptions/microsoft-365-service-descriptions/microsoft-365-tenantlevel-services-licensing-guidance/microsoft-365-security-compliance-licensing-guidance#which-licenses-provide-the-rights-for-a-user-to-benefit-from-the-service-10</a:t>
            </a:r>
          </a:p>
          <a:p>
            <a:pPr marL="173038" lvl="1" indent="0">
              <a:buNone/>
            </a:pPr>
            <a:endParaRPr lang="en-US" sz="1800" b="0" i="0" u="none" strike="noStrike" dirty="0">
              <a:solidFill>
                <a:srgbClr val="000000"/>
              </a:solidFill>
              <a:effectLst/>
              <a:latin typeface="Segoe UI" panose="020B0502040204020203" pitchFamily="34" charset="0"/>
            </a:endParaRPr>
          </a:p>
          <a:p>
            <a:pPr marL="173038" lvl="1" indent="0">
              <a:buNone/>
            </a:pPr>
            <a:r>
              <a:rPr lang="en-US" dirty="0"/>
              <a:t>You can choose to apply sensitivity labels to content automatically when that content contains specific types of sensitive information. When you configure a sensitivity label to be applied automatically, you see the same list of sensitive information types as when you create a data loss prevention (DLP) policy</a:t>
            </a:r>
            <a:endParaRPr lang="en-GB" dirty="0"/>
          </a:p>
        </p:txBody>
      </p:sp>
      <p:sp>
        <p:nvSpPr>
          <p:cNvPr id="3" name="Slide Image Placeholder 2"/>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592507865"/>
      </p:ext>
    </p:extLst>
  </p:cSld>
  <p:clrMapOvr>
    <a:masterClrMapping/>
  </p:clrMapOvr>
</p:notes>
</file>

<file path=ppt/notesSlides/notesSlide19.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09229F-6F41-4CC3-A51C-EB832A3392C5}" type="slidenum">
              <a:rPr lang="en-US" smtClean="0"/>
              <a:t>29</a:t>
            </a:fld>
            <a:endParaRPr lang="en-US"/>
          </a:p>
        </p:txBody>
      </p:sp>
    </p:spTree>
    <p:extLst>
      <p:ext uri="{BB962C8B-B14F-4D97-AF65-F5344CB8AC3E}">
        <p14:creationId xmlns:p14="http://schemas.microsoft.com/office/powerpoint/2010/main" val="3993351900"/>
      </p:ext>
    </p:extLst>
  </p:cSld>
  <p:clrMapOvr>
    <a:masterClrMapping/>
  </p:clrMapOvr>
</p:notes>
</file>

<file path=ppt/notesSlides/notesSlide2.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a:xfrm>
            <a:off x="381000" y="482600"/>
            <a:ext cx="6096000" cy="3429000"/>
          </a:xfrm>
        </p:spPr>
      </p:sp>
      <p:sp>
        <p:nvSpPr>
          <p:cNvPr id="7" name="Notes Placeholder 6"/>
          <p:cNvSpPr>
            <a:spLocks noGrp="1"/>
          </p:cNvSpPr>
          <p:nvPr>
            <p:ph type="body" idx="1"/>
          </p:nvPr>
        </p:nvSpPr>
        <p:spPr/>
        <p:txBody>
          <a:bodyPr/>
          <a:lstStyle/>
          <a:p>
            <a:endParaRPr lang="en-US" dirty="0"/>
          </a:p>
        </p:txBody>
      </p:sp>
      <p:sp>
        <p:nvSpPr>
          <p:cNvPr id="2" name="Slide Number Placeholder 1"/>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3" name="Footer Placeholder 2">
            <a:extLst>
              <a:ext uri="{FF2B5EF4-FFF2-40B4-BE49-F238E27FC236}">
                <a16:creationId xmlns:a16="http://schemas.microsoft.com/office/drawing/2014/main" id="{9EB0B781-C46F-445C-B4E8-B8DF95A234C6}"/>
              </a:ext>
            </a:extLst>
          </p:cNvPr>
          <p:cNvSpPr>
            <a:spLocks noGrp="1"/>
          </p:cNvSpPr>
          <p:nvPr>
            <p:ph type="ftr" sz="quarter" idx="4"/>
          </p:nvPr>
        </p:nvSpPr>
        <p:spPr/>
        <p:txBody>
          <a:bodyPr/>
          <a:lstStyle/>
          <a:p>
            <a:r>
              <a:rPr lang="en-US"/>
              <a:t>Microsoft Confidential</a:t>
            </a:r>
          </a:p>
        </p:txBody>
      </p:sp>
    </p:spTree>
    <p:extLst>
      <p:ext uri="{BB962C8B-B14F-4D97-AF65-F5344CB8AC3E}">
        <p14:creationId xmlns:p14="http://schemas.microsoft.com/office/powerpoint/2010/main" val="4207044758"/>
      </p:ext>
    </p:extLst>
  </p:cSld>
  <p:clrMapOvr>
    <a:masterClrMapping/>
  </p:clrMapOvr>
</p:notes>
</file>

<file path=ppt/notesSlides/notesSlide20.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E6E6E6"/>
                </a:solidFill>
                <a:effectLst/>
                <a:latin typeface="Segoe UI" panose="020B0502040204020203" pitchFamily="34" charset="0"/>
              </a:rPr>
              <a:t>Choose an existing authentication context</a:t>
            </a:r>
            <a:r>
              <a:rPr lang="en-US" b="0" i="0" dirty="0">
                <a:solidFill>
                  <a:srgbClr val="E6E6E6"/>
                </a:solidFill>
                <a:effectLst/>
                <a:latin typeface="Segoe UI" panose="020B0502040204020203" pitchFamily="34" charset="0"/>
              </a:rPr>
              <a:t>: Currently in preview, this option lets you enforce more stringent access conditions when users access SharePoint sites that have this label applied. These conditions are enforced when you select an existing authentication context that has been created and published for your organization's Conditional Access deployment. If users don't meet the configured conditions or if they use apps that don't support authentication contexts, they are denied access.</a:t>
            </a:r>
          </a:p>
          <a:p>
            <a:pPr algn="l">
              <a:buFont typeface="Arial" panose="020B0604020202020204" pitchFamily="34" charset="0"/>
              <a:buChar char="•"/>
            </a:pPr>
            <a:r>
              <a:rPr lang="en-US" b="0" i="0" dirty="0">
                <a:solidFill>
                  <a:srgbClr val="E6E6E6"/>
                </a:solidFill>
                <a:effectLst/>
                <a:latin typeface="Segoe UI" panose="020B0502040204020203" pitchFamily="34" charset="0"/>
              </a:rPr>
              <a:t>For additional configuration information, see </a:t>
            </a:r>
            <a:r>
              <a:rPr lang="en-US" b="0" i="0" u="none" strike="noStrike" dirty="0">
                <a:solidFill>
                  <a:srgbClr val="E6E6E6"/>
                </a:solidFill>
                <a:effectLst/>
                <a:latin typeface="Segoe UI" panose="020B0502040204020203" pitchFamily="34" charset="0"/>
                <a:hlinkClick r:id="rId3"/>
              </a:rPr>
              <a:t>More information about the dependencies for the authentication context option</a:t>
            </a:r>
            <a:r>
              <a:rPr lang="en-US" b="0" i="0" dirty="0">
                <a:solidFill>
                  <a:srgbClr val="E6E6E6"/>
                </a:solidFill>
                <a:effectLst/>
                <a:latin typeface="Segoe UI" panose="020B0502040204020203" pitchFamily="34" charset="0"/>
              </a:rPr>
              <a:t> at the end of this section.</a:t>
            </a:r>
            <a:br>
              <a:rPr lang="en-US" b="0" i="0" dirty="0">
                <a:solidFill>
                  <a:srgbClr val="E6E6E6"/>
                </a:solidFill>
                <a:effectLst/>
                <a:latin typeface="Segoe UI" panose="020B0502040204020203" pitchFamily="34" charset="0"/>
              </a:rPr>
            </a:br>
            <a:r>
              <a:rPr lang="en-US" b="0" i="0" dirty="0">
                <a:solidFill>
                  <a:srgbClr val="E6E6E6"/>
                </a:solidFill>
                <a:effectLst/>
                <a:latin typeface="Segoe UI" panose="020B0502040204020203" pitchFamily="34" charset="0"/>
              </a:rPr>
              <a:t>https://docs.microsoft.com/en-us/microsoft-365/compliance/sensitivity-labels-teams-groups-sites?view=o365-worldwide#more-information-about-the-dependencies-for-the-unmanaged-devices-option</a:t>
            </a:r>
          </a:p>
          <a:p>
            <a:pPr algn="l">
              <a:buFont typeface="Arial" panose="020B0604020202020204" pitchFamily="34" charset="0"/>
              <a:buNone/>
            </a:pPr>
            <a:endParaRPr lang="en-US" b="0" i="0" dirty="0">
              <a:solidFill>
                <a:srgbClr val="E6E6E6"/>
              </a:solidFill>
              <a:effectLst/>
              <a:latin typeface="Segoe UI" panose="020B0502040204020203" pitchFamily="34" charset="0"/>
            </a:endParaRPr>
          </a:p>
          <a:p>
            <a:pPr algn="l">
              <a:buFont typeface="Arial" panose="020B0604020202020204" pitchFamily="34" charset="0"/>
              <a:buChar char="•"/>
            </a:pPr>
            <a:r>
              <a:rPr lang="en-US" b="0" i="0" dirty="0">
                <a:solidFill>
                  <a:srgbClr val="E6E6E6"/>
                </a:solidFill>
                <a:effectLst/>
                <a:latin typeface="Segoe UI" panose="020B0502040204020203" pitchFamily="34" charset="0"/>
              </a:rPr>
              <a:t>Examples for this label configuration:</a:t>
            </a:r>
          </a:p>
          <a:p>
            <a:pPr marL="742950" lvl="1" indent="-285750" algn="l">
              <a:buFont typeface="Arial" panose="020B0604020202020204" pitchFamily="34" charset="0"/>
              <a:buChar char="•"/>
            </a:pPr>
            <a:r>
              <a:rPr lang="en-US" b="0" i="0" dirty="0">
                <a:solidFill>
                  <a:srgbClr val="E6E6E6"/>
                </a:solidFill>
                <a:effectLst/>
                <a:latin typeface="Segoe UI" panose="020B0502040204020203" pitchFamily="34" charset="0"/>
              </a:rPr>
              <a:t>You choose an authentication context that is configured to require </a:t>
            </a:r>
            <a:r>
              <a:rPr lang="en-US" b="0" i="0" u="none" strike="noStrike" dirty="0">
                <a:solidFill>
                  <a:srgbClr val="E6E6E6"/>
                </a:solidFill>
                <a:effectLst/>
                <a:latin typeface="Segoe UI" panose="020B0502040204020203" pitchFamily="34" charset="0"/>
                <a:hlinkClick r:id="rId4"/>
              </a:rPr>
              <a:t>multifactor authentication (MFA)</a:t>
            </a:r>
            <a:r>
              <a:rPr lang="en-US" b="0" i="0" dirty="0">
                <a:solidFill>
                  <a:srgbClr val="E6E6E6"/>
                </a:solidFill>
                <a:effectLst/>
                <a:latin typeface="Segoe UI" panose="020B0502040204020203" pitchFamily="34" charset="0"/>
              </a:rPr>
              <a:t>. This label is then applied to a SharePoint site that contains highly confidential items. As a result, when users from an untrusted network attempt to access a document in this site, they see the MFA prompt that they must complete before they can access the document.</a:t>
            </a:r>
          </a:p>
          <a:p>
            <a:pPr marL="742950" lvl="1" indent="-285750" algn="l">
              <a:buFont typeface="Arial" panose="020B0604020202020204" pitchFamily="34" charset="0"/>
              <a:buChar char="•"/>
            </a:pPr>
            <a:r>
              <a:rPr lang="en-US" b="0" i="0" dirty="0">
                <a:solidFill>
                  <a:srgbClr val="E6E6E6"/>
                </a:solidFill>
                <a:effectLst/>
                <a:latin typeface="Segoe UI" panose="020B0502040204020203" pitchFamily="34" charset="0"/>
              </a:rPr>
              <a:t>You choose an authentication context that is configured for </a:t>
            </a:r>
            <a:r>
              <a:rPr lang="en-US" b="0" i="0" u="none" strike="noStrike" dirty="0">
                <a:solidFill>
                  <a:srgbClr val="E6E6E6"/>
                </a:solidFill>
                <a:effectLst/>
                <a:latin typeface="Segoe UI" panose="020B0502040204020203" pitchFamily="34" charset="0"/>
                <a:hlinkClick r:id="rId5"/>
              </a:rPr>
              <a:t>terms of use (</a:t>
            </a:r>
            <a:r>
              <a:rPr lang="en-US" b="0" i="0" u="none" strike="noStrike" dirty="0" err="1">
                <a:solidFill>
                  <a:srgbClr val="E6E6E6"/>
                </a:solidFill>
                <a:effectLst/>
                <a:latin typeface="Segoe UI" panose="020B0502040204020203" pitchFamily="34" charset="0"/>
                <a:hlinkClick r:id="rId5"/>
              </a:rPr>
              <a:t>ToU</a:t>
            </a:r>
            <a:r>
              <a:rPr lang="en-US" b="0" i="0" u="none" strike="noStrike" dirty="0">
                <a:solidFill>
                  <a:srgbClr val="E6E6E6"/>
                </a:solidFill>
                <a:effectLst/>
                <a:latin typeface="Segoe UI" panose="020B0502040204020203" pitchFamily="34" charset="0"/>
                <a:hlinkClick r:id="rId5"/>
              </a:rPr>
              <a:t>) policies</a:t>
            </a:r>
            <a:r>
              <a:rPr lang="en-US" b="0" i="0" dirty="0">
                <a:solidFill>
                  <a:srgbClr val="E6E6E6"/>
                </a:solidFill>
                <a:effectLst/>
                <a:latin typeface="Segoe UI" panose="020B0502040204020203" pitchFamily="34" charset="0"/>
              </a:rPr>
              <a:t>. This label is then applied to a SharePoint site that contains items that require a terms of use acceptance for legal or compliance reasons. As a result, when users attempt to access a document in this site, they see a terms of use document that they must accept before they can access the original document.</a:t>
            </a:r>
          </a:p>
          <a:p>
            <a:endParaRPr lang="en-US" dirty="0"/>
          </a:p>
        </p:txBody>
      </p:sp>
      <p:sp>
        <p:nvSpPr>
          <p:cNvPr id="4" name="Slide Number Placeholder 3"/>
          <p:cNvSpPr>
            <a:spLocks noGrp="1"/>
          </p:cNvSpPr>
          <p:nvPr>
            <p:ph type="sldNum" sz="quarter" idx="5"/>
          </p:nvPr>
        </p:nvSpPr>
        <p:spPr/>
        <p:txBody>
          <a:bodyPr/>
          <a:lstStyle/>
          <a:p>
            <a:fld id="{1D09229F-6F41-4CC3-A51C-EB832A3392C5}" type="slidenum">
              <a:rPr lang="en-US" smtClean="0"/>
              <a:t>33</a:t>
            </a:fld>
            <a:endParaRPr lang="en-US"/>
          </a:p>
        </p:txBody>
      </p:sp>
    </p:spTree>
    <p:extLst>
      <p:ext uri="{BB962C8B-B14F-4D97-AF65-F5344CB8AC3E}">
        <p14:creationId xmlns:p14="http://schemas.microsoft.com/office/powerpoint/2010/main" val="2190571456"/>
      </p:ext>
    </p:extLst>
  </p:cSld>
  <p:clrMapOvr>
    <a:masterClrMapping/>
  </p:clrMapOvr>
</p:notes>
</file>

<file path=ppt/notesSlides/notesSlide21.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5" name="Footer Placeholder 4">
            <a:extLst>
              <a:ext uri="{FF2B5EF4-FFF2-40B4-BE49-F238E27FC236}">
                <a16:creationId xmlns:a16="http://schemas.microsoft.com/office/drawing/2014/main" id="{125497E2-60D9-4AE6-A3CC-022297B649D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Confidential</a:t>
            </a:r>
          </a:p>
        </p:txBody>
      </p:sp>
    </p:spTree>
    <p:extLst>
      <p:ext uri="{BB962C8B-B14F-4D97-AF65-F5344CB8AC3E}">
        <p14:creationId xmlns:p14="http://schemas.microsoft.com/office/powerpoint/2010/main" val="872065822"/>
      </p:ext>
    </p:extLst>
  </p:cSld>
  <p:clrMapOvr>
    <a:masterClrMapping/>
  </p:clrMapOvr>
</p:notes>
</file>

<file path=ppt/notesSlides/notesSlide22.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Notes Placeholder 2"/>
          <p:cNvSpPr>
            <a:spLocks noGrp="1"/>
          </p:cNvSpPr>
          <p:nvPr>
            <p:ph type="body" idx="1"/>
          </p:nvPr>
        </p:nvSpPr>
        <p:spPr/>
        <p:txBody>
          <a:bodyPr/>
          <a:lstStyle/>
          <a:p>
            <a:pPr marL="0" indent="0">
              <a:buNone/>
            </a:pPr>
            <a:r>
              <a:rPr lang="en-US" sz="1000" b="1" dirty="0"/>
              <a:t>Identify: </a:t>
            </a:r>
            <a:r>
              <a:rPr lang="en-US" sz="1000" dirty="0"/>
              <a:t>Sensitive information / deep analysis. </a:t>
            </a:r>
          </a:p>
          <a:p>
            <a:pPr marL="0" indent="0">
              <a:buNone/>
            </a:pPr>
            <a:endParaRPr lang="en-US" sz="1000" b="1" dirty="0"/>
          </a:p>
          <a:p>
            <a:pPr marL="0" indent="0">
              <a:buNone/>
            </a:pPr>
            <a:r>
              <a:rPr lang="en-US" sz="1000" b="1" dirty="0"/>
              <a:t>Monitor: </a:t>
            </a:r>
            <a:r>
              <a:rPr lang="en-US" sz="1000" dirty="0"/>
              <a:t>Audit the type of content being allowed to exist within the boundary of your organization. </a:t>
            </a:r>
          </a:p>
          <a:p>
            <a:pPr lvl="0"/>
            <a:r>
              <a:rPr lang="en-US" sz="1000" dirty="0"/>
              <a:t>When and where is it going to. </a:t>
            </a:r>
          </a:p>
          <a:p>
            <a:pPr lvl="0"/>
            <a:endParaRPr lang="en-US" sz="1000" b="1" dirty="0"/>
          </a:p>
          <a:p>
            <a:pPr marL="0" indent="0">
              <a:buNone/>
            </a:pPr>
            <a:r>
              <a:rPr lang="en-US" sz="1000" b="1" dirty="0"/>
              <a:t>Protect: </a:t>
            </a:r>
            <a:r>
              <a:rPr lang="en-US" sz="1000" dirty="0"/>
              <a:t>Once content is detected what protection policies are triggered. </a:t>
            </a:r>
          </a:p>
          <a:p>
            <a:pPr lvl="0"/>
            <a:r>
              <a:rPr lang="en-US" sz="1000" dirty="0"/>
              <a:t>What requirements are applied based on the content found. </a:t>
            </a:r>
          </a:p>
          <a:p>
            <a:pPr lvl="1"/>
            <a:r>
              <a:rPr lang="en-US" sz="1000" dirty="0"/>
              <a:t>Warn </a:t>
            </a:r>
          </a:p>
          <a:p>
            <a:pPr lvl="1"/>
            <a:r>
              <a:rPr lang="en-US" sz="1000" dirty="0"/>
              <a:t>Send message for approval </a:t>
            </a:r>
          </a:p>
          <a:p>
            <a:pPr lvl="1"/>
            <a:r>
              <a:rPr lang="en-US" sz="1000" dirty="0"/>
              <a:t>Block etc.</a:t>
            </a:r>
          </a:p>
          <a:p>
            <a:pPr lvl="1"/>
            <a:endParaRPr lang="en-US" sz="1000" dirty="0"/>
          </a:p>
          <a:p>
            <a:pPr marL="0" lvl="1" indent="0">
              <a:buSzPct val="116000"/>
              <a:buNone/>
            </a:pPr>
            <a:r>
              <a:rPr lang="en-US" sz="1000" b="1" dirty="0"/>
              <a:t>User Education </a:t>
            </a:r>
          </a:p>
          <a:p>
            <a:pPr lvl="0"/>
            <a:r>
              <a:rPr lang="en-US" sz="1000" dirty="0"/>
              <a:t>Policy tips  (advantage over competitors on the market today.</a:t>
            </a:r>
          </a:p>
          <a:p>
            <a:pPr lvl="1"/>
            <a:r>
              <a:rPr lang="en-US" sz="1000" dirty="0"/>
              <a:t>Informs users that message contains sensitive information. </a:t>
            </a:r>
          </a:p>
          <a:p>
            <a:pPr lvl="1"/>
            <a:r>
              <a:rPr lang="en-US" sz="1000" dirty="0"/>
              <a:t>Identifies the source of the content. </a:t>
            </a:r>
          </a:p>
          <a:p>
            <a:pPr lvl="1"/>
            <a:r>
              <a:rPr lang="en-US" sz="1000" dirty="0"/>
              <a:t>Provides additional information linking to business policy content. </a:t>
            </a:r>
          </a:p>
          <a:p>
            <a:pPr lvl="1"/>
            <a:r>
              <a:rPr lang="en-US" sz="1000" u="sng" dirty="0"/>
              <a:t>All before the user sends the message. </a:t>
            </a:r>
          </a:p>
          <a:p>
            <a:pPr marL="173038" lvl="1" indent="0">
              <a:buNone/>
            </a:pPr>
            <a:endParaRPr lang="en-GB" dirty="0"/>
          </a:p>
        </p:txBody>
      </p:sp>
      <p:sp>
        <p:nvSpPr>
          <p:cNvPr id="3" name="Slide Image Placeholder 2"/>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3606690290"/>
      </p:ext>
    </p:extLst>
  </p:cSld>
  <p:clrMapOvr>
    <a:masterClrMapping/>
  </p:clrMapOvr>
</p:notes>
</file>

<file path=ppt/notesSlides/notesSlide23.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Notes Placeholder 2"/>
          <p:cNvSpPr>
            <a:spLocks noGrp="1"/>
          </p:cNvSpPr>
          <p:nvPr>
            <p:ph type="body" idx="1"/>
          </p:nvPr>
        </p:nvSpPr>
        <p:spPr/>
        <p:txBody>
          <a:bodyPr/>
          <a:lstStyle/>
          <a:p>
            <a:pPr marL="173038" lvl="1" indent="0">
              <a:buNone/>
            </a:pPr>
            <a:r>
              <a:rPr lang="en-GB" dirty="0"/>
              <a:t>https://docs.microsoft.com/en-us/office365/securitycompliance/data-loss-prevention-policies?redirectSourcePath=%252fen-us%252farticle%252fOverview-of-data-loss-prevention-policies-1966b2a7-d1e2-4d92-ab61-42efbb137f5e</a:t>
            </a:r>
          </a:p>
        </p:txBody>
      </p:sp>
      <p:sp>
        <p:nvSpPr>
          <p:cNvPr id="3" name="Slide Image Placeholder 2"/>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42117063"/>
      </p:ext>
    </p:extLst>
  </p:cSld>
  <p:clrMapOvr>
    <a:masterClrMapping/>
  </p:clrMapOvr>
</p:notes>
</file>

<file path=ppt/notesSlides/notesSlide24.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Crawler</a:t>
            </a:r>
            <a:r>
              <a:rPr lang="en-US" b="0" dirty="0"/>
              <a:t> – processes info in SharePoint content and feeds it to index for searching; for SPO, this is every 15 min</a:t>
            </a:r>
          </a:p>
          <a:p>
            <a:r>
              <a:rPr lang="en-US" b="1" dirty="0"/>
              <a:t>Content processing </a:t>
            </a:r>
            <a:r>
              <a:rPr lang="en-US" b="0" dirty="0"/>
              <a:t>– get information properties and transforms it before save in the index, it begins when crawler is started, </a:t>
            </a:r>
            <a:r>
              <a:rPr lang="en-US" b="1" dirty="0"/>
              <a:t>at this moment DLP is applied</a:t>
            </a:r>
          </a:p>
          <a:p>
            <a:r>
              <a:rPr lang="en-US" b="1" dirty="0"/>
              <a:t>Query component </a:t>
            </a:r>
            <a:r>
              <a:rPr lang="en-US" b="0" dirty="0"/>
              <a:t>– what the user uses to search for information into the search index ex: keyword</a:t>
            </a:r>
          </a:p>
          <a:p>
            <a:endParaRPr lang="en-US" b="0" dirty="0"/>
          </a:p>
          <a:p>
            <a:r>
              <a:rPr lang="en-US" b="0" dirty="0"/>
              <a:t>-&gt; it's not instantaneous, it will depends on the crawler that calls the content processing to generate the index, after that the DLP will be applied</a:t>
            </a:r>
          </a:p>
        </p:txBody>
      </p:sp>
      <p:sp>
        <p:nvSpPr>
          <p:cNvPr id="4" name="Header Placeholder 3"/>
          <p:cNvSpPr>
            <a:spLocks noGrp="1"/>
          </p:cNvSpPr>
          <p:nvPr>
            <p:ph type="hdr" sz="quarter" idx="10"/>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Tech Ready 15</a:t>
            </a:r>
          </a:p>
        </p:txBody>
      </p:sp>
      <p:sp>
        <p:nvSpPr>
          <p:cNvPr id="5" name="Footer Placeholder 4"/>
          <p:cNvSpPr>
            <a:spLocks noGrp="1"/>
          </p:cNvSpPr>
          <p:nvPr>
            <p:ph type="ftr" sz="quarter" idx="11"/>
          </p:nvPr>
        </p:nvSpPr>
        <p:spPr/>
        <p:txBody>
          <a:bodyPr/>
          <a:lstStyle/>
          <a:p>
            <a:pPr marL="0"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fld id="{0FBFA93A-FFF3-4D5E-B53F-3BD1492E508D}" type="datetime1">
              <a:rPr kumimoji="0" lang="en-US"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l" defTabSz="457200" rtl="0" eaLnBrk="0" fontAlgn="base" latinLnBrk="0" hangingPunct="0">
                <a:lnSpc>
                  <a:spcPct val="100000"/>
                </a:lnSpc>
                <a:spcBef>
                  <a:spcPct val="0"/>
                </a:spcBef>
                <a:spcAft>
                  <a:spcPct val="0"/>
                </a:spcAft>
                <a:buClrTx/>
                <a:buSzTx/>
                <a:buFontTx/>
                <a:buNone/>
                <a:tabLst/>
                <a:defRPr/>
              </a:pPr>
              <a:t>1/8/2023</a:t>
            </a:fld>
            <a:endPar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0" fontAlgn="base" latinLnBrk="0" hangingPunct="0">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457200" rtl="0" eaLnBrk="0" fontAlgn="base" latinLnBrk="0" hangingPunct="0">
                <a:lnSpc>
                  <a:spcPct val="100000"/>
                </a:lnSpc>
                <a:spcBef>
                  <a:spcPct val="0"/>
                </a:spcBef>
                <a:spcAft>
                  <a:spcPct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962725076"/>
      </p:ext>
    </p:extLst>
  </p:cSld>
  <p:clrMapOvr>
    <a:masterClrMapping/>
  </p:clrMapOvr>
</p:notes>
</file>

<file path=ppt/notesSlides/notesSlide25.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Notes Placeholder 2"/>
          <p:cNvSpPr>
            <a:spLocks noGrp="1"/>
          </p:cNvSpPr>
          <p:nvPr>
            <p:ph type="body" idx="1"/>
          </p:nvPr>
        </p:nvSpPr>
        <p:spPr/>
        <p:txBody>
          <a:bodyPr/>
          <a:lstStyle/>
          <a:p>
            <a:pPr marL="173038" lvl="1" indent="0">
              <a:buNone/>
            </a:pPr>
            <a:endParaRPr lang="en-US" b="1" dirty="0"/>
          </a:p>
          <a:p>
            <a:pPr algn="l"/>
            <a:r>
              <a:rPr lang="en-US" b="0" i="0" dirty="0">
                <a:solidFill>
                  <a:srgbClr val="E6E6E6"/>
                </a:solidFill>
                <a:effectLst/>
                <a:latin typeface="Segoe UI" panose="020B0502040204020203" pitchFamily="34" charset="0"/>
              </a:rPr>
              <a:t>In Microsoft 365, you implement data loss prevention by defining and applying DLP policies. With a DLP policy, you can identify, monitor, and automatically protect sensitive items across:</a:t>
            </a:r>
          </a:p>
          <a:p>
            <a:pPr lvl="1" algn="l">
              <a:buFont typeface="Arial" panose="020B0604020202020204" pitchFamily="34" charset="0"/>
              <a:buChar char="•"/>
            </a:pPr>
            <a:r>
              <a:rPr lang="en-US" b="0" i="0" dirty="0">
                <a:solidFill>
                  <a:srgbClr val="E6E6E6"/>
                </a:solidFill>
                <a:effectLst/>
                <a:latin typeface="Segoe UI" panose="020B0502040204020203" pitchFamily="34" charset="0"/>
              </a:rPr>
              <a:t>Microsoft 365 services such as Teams, Exchange, SharePoint, and OneDrive</a:t>
            </a:r>
          </a:p>
          <a:p>
            <a:pPr lvl="1" algn="l">
              <a:buFont typeface="Arial" panose="020B0604020202020204" pitchFamily="34" charset="0"/>
              <a:buChar char="•"/>
            </a:pPr>
            <a:r>
              <a:rPr lang="en-US" b="0" i="0" dirty="0">
                <a:solidFill>
                  <a:srgbClr val="E6E6E6"/>
                </a:solidFill>
                <a:effectLst/>
                <a:latin typeface="Segoe UI" panose="020B0502040204020203" pitchFamily="34" charset="0"/>
              </a:rPr>
              <a:t>Office applications such as Word, Excel, and PowerPoint</a:t>
            </a:r>
          </a:p>
          <a:p>
            <a:pPr lvl="1" algn="l">
              <a:buFont typeface="Arial" panose="020B0604020202020204" pitchFamily="34" charset="0"/>
              <a:buChar char="•"/>
            </a:pPr>
            <a:r>
              <a:rPr lang="en-US" b="0" i="0" dirty="0">
                <a:solidFill>
                  <a:srgbClr val="E6E6E6"/>
                </a:solidFill>
                <a:effectLst/>
                <a:latin typeface="Segoe UI" panose="020B0502040204020203" pitchFamily="34" charset="0"/>
              </a:rPr>
              <a:t>Windows 10 endpoints</a:t>
            </a:r>
          </a:p>
          <a:p>
            <a:pPr lvl="1" algn="l">
              <a:buFont typeface="Arial" panose="020B0604020202020204" pitchFamily="34" charset="0"/>
              <a:buChar char="•"/>
            </a:pPr>
            <a:r>
              <a:rPr lang="en-US" b="0" i="0" dirty="0">
                <a:solidFill>
                  <a:srgbClr val="E6E6E6"/>
                </a:solidFill>
                <a:effectLst/>
                <a:latin typeface="Segoe UI" panose="020B0502040204020203" pitchFamily="34" charset="0"/>
              </a:rPr>
              <a:t>non-Microsoft cloud apps</a:t>
            </a:r>
          </a:p>
          <a:p>
            <a:pPr lvl="1" algn="l">
              <a:buFont typeface="Arial" panose="020B0604020202020204" pitchFamily="34" charset="0"/>
              <a:buChar char="•"/>
            </a:pPr>
            <a:r>
              <a:rPr lang="en-US" b="0" i="0" dirty="0">
                <a:solidFill>
                  <a:srgbClr val="E6E6E6"/>
                </a:solidFill>
                <a:effectLst/>
                <a:latin typeface="Segoe UI" panose="020B0502040204020203" pitchFamily="34" charset="0"/>
              </a:rPr>
              <a:t>on-premises file shares and on-premises SharePoint.</a:t>
            </a:r>
          </a:p>
          <a:p>
            <a:pPr algn="l"/>
            <a:r>
              <a:rPr lang="en-US" b="0" i="0" dirty="0">
                <a:solidFill>
                  <a:srgbClr val="E6E6E6"/>
                </a:solidFill>
                <a:effectLst/>
                <a:latin typeface="Segoe UI" panose="020B0502040204020203" pitchFamily="34" charset="0"/>
              </a:rPr>
              <a:t>Microsoft 365 detects sensitive items by using deep content analysis, not by just a simple text scan. </a:t>
            </a:r>
          </a:p>
          <a:p>
            <a:pPr algn="l"/>
            <a:r>
              <a:rPr lang="en-US" b="0" i="0" dirty="0">
                <a:solidFill>
                  <a:srgbClr val="E6E6E6"/>
                </a:solidFill>
                <a:effectLst/>
                <a:latin typeface="Segoe UI" panose="020B0502040204020203" pitchFamily="34" charset="0"/>
              </a:rPr>
              <a:t>Content is analyzed for primary data matches to keywords, by the evaluation of regular expressions, by internal function validation, and by secondary data matches that are in proximity to the primary data match. </a:t>
            </a:r>
          </a:p>
          <a:p>
            <a:pPr algn="l"/>
            <a:r>
              <a:rPr lang="en-US" b="0" i="0" dirty="0">
                <a:solidFill>
                  <a:srgbClr val="E6E6E6"/>
                </a:solidFill>
                <a:effectLst/>
                <a:latin typeface="Segoe UI" panose="020B0502040204020203" pitchFamily="34" charset="0"/>
              </a:rPr>
              <a:t>Beyond that DLP also uses machine learning algorithms and other methods to detect content that matches your DLP policies.</a:t>
            </a:r>
          </a:p>
          <a:p>
            <a:pPr marL="173038" lvl="1" indent="0">
              <a:buNone/>
            </a:pPr>
            <a:endParaRPr lang="en-GB" dirty="0"/>
          </a:p>
        </p:txBody>
      </p:sp>
      <p:sp>
        <p:nvSpPr>
          <p:cNvPr id="3" name="Slide Image Placeholder 2"/>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1033391177"/>
      </p:ext>
    </p:extLst>
  </p:cSld>
  <p:clrMapOvr>
    <a:masterClrMapping/>
  </p:clrMapOvr>
</p:notes>
</file>

<file path=ppt/notesSlides/notesSlide26.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Notes Placeholder 2"/>
          <p:cNvSpPr>
            <a:spLocks noGrp="1"/>
          </p:cNvSpPr>
          <p:nvPr>
            <p:ph type="body" idx="1"/>
          </p:nvPr>
        </p:nvSpPr>
        <p:spPr/>
        <p:txBody>
          <a:bodyPr/>
          <a:lstStyle/>
          <a:p>
            <a:pPr marL="173038" lvl="1" indent="0">
              <a:buNone/>
            </a:pPr>
            <a:r>
              <a:rPr lang="en-US" b="1" dirty="0"/>
              <a:t>Overview of data loss prevention policies</a:t>
            </a:r>
            <a:endParaRPr lang="en-GB" dirty="0"/>
          </a:p>
          <a:p>
            <a:pPr marL="173038" lvl="1" indent="0">
              <a:buNone/>
            </a:pPr>
            <a:r>
              <a:rPr lang="en-GB" dirty="0"/>
              <a:t>https://support.office.com/en-us/article/Overview-of-data-loss-prevention-policies-1966b2a7-d1e2-4d92-ab61-42efbb137f5e</a:t>
            </a:r>
          </a:p>
          <a:p>
            <a:pPr marL="173038" lvl="1" indent="0">
              <a:buNone/>
            </a:pPr>
            <a:endParaRPr lang="en-GB" dirty="0"/>
          </a:p>
          <a:p>
            <a:pPr marL="173038" lvl="1" indent="0">
              <a:buNone/>
            </a:pPr>
            <a:r>
              <a:rPr lang="en-US" sz="1200" b="0" i="0" kern="1200" dirty="0">
                <a:solidFill>
                  <a:schemeClr val="tx1"/>
                </a:solidFill>
                <a:effectLst/>
                <a:latin typeface="Segoe UI Light"/>
                <a:ea typeface="+mn-ea"/>
                <a:cs typeface="+mn-cs"/>
              </a:rPr>
              <a:t>A DLP policy can find and protect sensitive information across Microsoft 365, whether that information is located in Exchange Online, SharePoint Online, or OneDrive for Business. You can easily choose to protect all sites or mailboxes, or just specific ones.</a:t>
            </a:r>
          </a:p>
          <a:p>
            <a:pPr marL="173038" lvl="1" indent="0">
              <a:buNone/>
            </a:pPr>
            <a:endParaRPr lang="en-GB" dirty="0"/>
          </a:p>
          <a:p>
            <a:r>
              <a:rPr lang="en-US" sz="1200" b="1" i="0" kern="1200" dirty="0">
                <a:solidFill>
                  <a:schemeClr val="tx1"/>
                </a:solidFill>
                <a:effectLst/>
                <a:latin typeface="Segoe UI Light"/>
                <a:ea typeface="+mn-ea"/>
                <a:cs typeface="+mn-cs"/>
              </a:rPr>
              <a:t>Conditions</a:t>
            </a:r>
            <a:r>
              <a:rPr lang="en-US" sz="1200" b="0" i="0" kern="1200" dirty="0">
                <a:solidFill>
                  <a:schemeClr val="tx1"/>
                </a:solidFill>
                <a:effectLst/>
                <a:latin typeface="Segoe UI Light"/>
                <a:ea typeface="+mn-ea"/>
                <a:cs typeface="+mn-cs"/>
              </a:rPr>
              <a:t> are important because they determine </a:t>
            </a:r>
            <a:r>
              <a:rPr lang="en-US" sz="1200" b="1" i="0" kern="1200" dirty="0">
                <a:solidFill>
                  <a:schemeClr val="tx1"/>
                </a:solidFill>
                <a:effectLst/>
                <a:latin typeface="Segoe UI Light"/>
                <a:ea typeface="+mn-ea"/>
                <a:cs typeface="+mn-cs"/>
              </a:rPr>
              <a:t>what types</a:t>
            </a:r>
            <a:r>
              <a:rPr lang="en-US" sz="1200" b="0" i="0" kern="1200" dirty="0">
                <a:solidFill>
                  <a:schemeClr val="tx1"/>
                </a:solidFill>
                <a:effectLst/>
                <a:latin typeface="Segoe UI Light"/>
                <a:ea typeface="+mn-ea"/>
                <a:cs typeface="+mn-cs"/>
              </a:rPr>
              <a:t> of information you’re looking for, and </a:t>
            </a:r>
            <a:r>
              <a:rPr lang="en-US" sz="1200" b="1" i="0" kern="1200" dirty="0">
                <a:solidFill>
                  <a:schemeClr val="tx1"/>
                </a:solidFill>
                <a:effectLst/>
                <a:latin typeface="Segoe UI Light"/>
                <a:ea typeface="+mn-ea"/>
                <a:cs typeface="+mn-cs"/>
              </a:rPr>
              <a:t>when to take an action</a:t>
            </a:r>
            <a:r>
              <a:rPr lang="en-US" sz="1200" b="0" i="0" kern="1200" dirty="0">
                <a:solidFill>
                  <a:schemeClr val="tx1"/>
                </a:solidFill>
                <a:effectLst/>
                <a:latin typeface="Segoe UI Light"/>
                <a:ea typeface="+mn-ea"/>
                <a:cs typeface="+mn-cs"/>
              </a:rPr>
              <a:t>. For example, you might choose to ignore content containing passport numbers unless the content contains more than ten such numbers and is shared with people outside your organization.</a:t>
            </a:r>
          </a:p>
          <a:p>
            <a:r>
              <a:rPr lang="en-US" sz="1200" b="0" i="0" kern="1200" dirty="0">
                <a:solidFill>
                  <a:schemeClr val="tx1"/>
                </a:solidFill>
                <a:effectLst/>
                <a:latin typeface="Segoe UI Light"/>
                <a:ea typeface="+mn-ea"/>
                <a:cs typeface="+mn-cs"/>
              </a:rPr>
              <a:t>Conditions focus on the </a:t>
            </a:r>
            <a:r>
              <a:rPr lang="en-US" sz="1200" b="1" i="0" kern="1200" dirty="0">
                <a:solidFill>
                  <a:schemeClr val="tx1"/>
                </a:solidFill>
                <a:effectLst/>
                <a:latin typeface="Segoe UI Light"/>
                <a:ea typeface="+mn-ea"/>
                <a:cs typeface="+mn-cs"/>
              </a:rPr>
              <a:t>content</a:t>
            </a:r>
            <a:r>
              <a:rPr lang="en-US" sz="1200" b="0" i="0" kern="1200" dirty="0">
                <a:solidFill>
                  <a:schemeClr val="tx1"/>
                </a:solidFill>
                <a:effectLst/>
                <a:latin typeface="Segoe UI Light"/>
                <a:ea typeface="+mn-ea"/>
                <a:cs typeface="+mn-cs"/>
              </a:rPr>
              <a:t>, such as what types of sensitive information you’re looking for, and also on the context, such as who the document is shared with. You can use conditions to assign different actions to different risk levels -- for example, sensitive content shared internally might be lower risk and require fewer actions than sensitive content shared with people outside the organization.</a:t>
            </a:r>
          </a:p>
          <a:p>
            <a:endParaRPr lang="en-US" sz="1200" b="0" i="0" kern="1200" dirty="0">
              <a:solidFill>
                <a:schemeClr val="tx1"/>
              </a:solidFill>
              <a:effectLst/>
              <a:latin typeface="Segoe UI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UI Light"/>
                <a:ea typeface="+mn-ea"/>
                <a:cs typeface="+mn-cs"/>
              </a:rPr>
              <a:t>When </a:t>
            </a:r>
            <a:r>
              <a:rPr lang="en-US" sz="1200" b="1" i="0" kern="1200" dirty="0">
                <a:solidFill>
                  <a:schemeClr val="tx1"/>
                </a:solidFill>
                <a:effectLst/>
                <a:latin typeface="Segoe UI Light"/>
                <a:ea typeface="+mn-ea"/>
                <a:cs typeface="+mn-cs"/>
              </a:rPr>
              <a:t>content</a:t>
            </a:r>
            <a:r>
              <a:rPr lang="en-US" sz="1200" b="0" i="0" kern="1200" dirty="0">
                <a:solidFill>
                  <a:schemeClr val="tx1"/>
                </a:solidFill>
                <a:effectLst/>
                <a:latin typeface="Segoe UI Light"/>
                <a:ea typeface="+mn-ea"/>
                <a:cs typeface="+mn-cs"/>
              </a:rPr>
              <a:t> matches a condition in a rule, you can apply </a:t>
            </a:r>
            <a:r>
              <a:rPr lang="en-US" sz="1200" b="1" i="0" kern="1200" dirty="0">
                <a:solidFill>
                  <a:schemeClr val="tx1"/>
                </a:solidFill>
                <a:effectLst/>
                <a:latin typeface="Segoe UI Light"/>
                <a:ea typeface="+mn-ea"/>
                <a:cs typeface="+mn-cs"/>
              </a:rPr>
              <a:t>actions</a:t>
            </a:r>
            <a:r>
              <a:rPr lang="en-US" sz="1200" b="0" i="0" kern="1200" dirty="0">
                <a:solidFill>
                  <a:schemeClr val="tx1"/>
                </a:solidFill>
                <a:effectLst/>
                <a:latin typeface="Segoe UI Light"/>
                <a:ea typeface="+mn-ea"/>
                <a:cs typeface="+mn-cs"/>
              </a:rPr>
              <a:t> to automatically protect the document or content.</a:t>
            </a:r>
          </a:p>
          <a:p>
            <a:endParaRPr lang="en-US" sz="1200" b="0" i="0" kern="1200" dirty="0">
              <a:solidFill>
                <a:schemeClr val="tx1"/>
              </a:solidFill>
              <a:effectLst/>
              <a:latin typeface="Segoe UI Light"/>
              <a:ea typeface="+mn-ea"/>
              <a:cs typeface="+mn-cs"/>
            </a:endParaRPr>
          </a:p>
          <a:p>
            <a:pPr marL="173038" lvl="1" indent="0">
              <a:buNone/>
            </a:pPr>
            <a:endParaRPr lang="en-GB" dirty="0"/>
          </a:p>
        </p:txBody>
      </p:sp>
      <p:sp>
        <p:nvSpPr>
          <p:cNvPr id="3" name="Slide Image Placeholder 2"/>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221477175"/>
      </p:ext>
    </p:extLst>
  </p:cSld>
  <p:clrMapOvr>
    <a:masterClrMapping/>
  </p:clrMapOvr>
</p:notes>
</file>

<file path=ppt/notesSlides/notesSlide27.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Notes Placeholder 2"/>
          <p:cNvSpPr>
            <a:spLocks noGrp="1"/>
          </p:cNvSpPr>
          <p:nvPr>
            <p:ph type="body" idx="1"/>
          </p:nvPr>
        </p:nvSpPr>
        <p:spPr/>
        <p:txBody>
          <a:bodyPr/>
          <a:lstStyle/>
          <a:p>
            <a:pPr marL="173038" lvl="1" indent="0">
              <a:buNone/>
            </a:pPr>
            <a:r>
              <a:rPr lang="en-US" b="1" dirty="0"/>
              <a:t>Overview of data loss prevention policies</a:t>
            </a:r>
            <a:endParaRPr lang="en-GB" dirty="0"/>
          </a:p>
          <a:p>
            <a:pPr marL="173038" lvl="1" indent="0">
              <a:buNone/>
            </a:pPr>
            <a:r>
              <a:rPr lang="en-GB" dirty="0"/>
              <a:t>https://support.office.com/en-us/article/Overview-of-data-loss-prevention-policies-1966b2a7-d1e2-4d92-ab61-42efbb137f5e</a:t>
            </a:r>
          </a:p>
          <a:p>
            <a:pPr marL="173038" lvl="1" indent="0">
              <a:buNone/>
            </a:pPr>
            <a:endParaRPr lang="en-GB" dirty="0"/>
          </a:p>
        </p:txBody>
      </p:sp>
      <p:sp>
        <p:nvSpPr>
          <p:cNvPr id="3" name="Slide Image Placeholder 2"/>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3585254912"/>
      </p:ext>
    </p:extLst>
  </p:cSld>
  <p:clrMapOvr>
    <a:masterClrMapping/>
  </p:clrMapOvr>
</p:notes>
</file>

<file path=ppt/notesSlides/notesSlide28.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Notes Placeholder 2"/>
          <p:cNvSpPr>
            <a:spLocks noGrp="1"/>
          </p:cNvSpPr>
          <p:nvPr>
            <p:ph type="body" idx="1"/>
          </p:nvPr>
        </p:nvSpPr>
        <p:spPr/>
        <p:txBody>
          <a:bodyPr/>
          <a:lstStyle/>
          <a:p>
            <a:pPr marL="173038" lvl="1" indent="0">
              <a:buNone/>
            </a:pPr>
            <a:r>
              <a:rPr lang="en-US" b="1"/>
              <a:t>Overview of data loss prevention policies</a:t>
            </a:r>
            <a:endParaRPr lang="en-GB"/>
          </a:p>
          <a:p>
            <a:pPr marL="173038" lvl="1" indent="0">
              <a:buNone/>
            </a:pPr>
            <a:r>
              <a:rPr lang="en-GB"/>
              <a:t>https://support.office.com/en-us/article/Overview-of-data-loss-prevention-policies-1966b2a7-d1e2-4d92-ab61-42efbb137f5e</a:t>
            </a:r>
          </a:p>
          <a:p>
            <a:pPr marL="173038" lvl="1" indent="0">
              <a:buNone/>
            </a:pPr>
            <a:endParaRPr lang="en-GB"/>
          </a:p>
        </p:txBody>
      </p:sp>
      <p:sp>
        <p:nvSpPr>
          <p:cNvPr id="3" name="Slide Image Placeholder 2"/>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4134264235"/>
      </p:ext>
    </p:extLst>
  </p:cSld>
  <p:clrMapOvr>
    <a:masterClrMapping/>
  </p:clrMapOvr>
</p:notes>
</file>

<file path=ppt/notesSlides/notesSlide29.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Notes Placeholder 2"/>
          <p:cNvSpPr>
            <a:spLocks noGrp="1"/>
          </p:cNvSpPr>
          <p:nvPr>
            <p:ph type="body" idx="1"/>
          </p:nvPr>
        </p:nvSpPr>
        <p:spPr/>
        <p:txBody>
          <a:bodyPr/>
          <a:lstStyle/>
          <a:p>
            <a:pPr marL="173038" lvl="1" indent="0">
              <a:buNone/>
            </a:pPr>
            <a:r>
              <a:rPr lang="en-US" b="1"/>
              <a:t>Overview of data loss prevention policies</a:t>
            </a:r>
            <a:endParaRPr lang="en-GB"/>
          </a:p>
          <a:p>
            <a:pPr marL="173038" lvl="1" indent="0">
              <a:buNone/>
            </a:pPr>
            <a:r>
              <a:rPr lang="en-GB"/>
              <a:t>https://support.office.com/en-us/article/Overview-of-data-loss-prevention-policies-1966b2a7-d1e2-4d92-ab61-42efbb137f5e</a:t>
            </a:r>
          </a:p>
          <a:p>
            <a:pPr marL="173038" lvl="1" indent="0">
              <a:buNone/>
            </a:pPr>
            <a:endParaRPr lang="en-GB"/>
          </a:p>
        </p:txBody>
      </p:sp>
      <p:sp>
        <p:nvSpPr>
          <p:cNvPr id="3" name="Slide Image Placeholder 2"/>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647972450"/>
      </p:ext>
    </p:extLst>
  </p:cSld>
  <p:clrMapOvr>
    <a:masterClrMapping/>
  </p:clrMapOvr>
</p:notes>
</file>

<file path=ppt/notesSlides/notesSlide30.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Notes Placeholder 2"/>
          <p:cNvSpPr>
            <a:spLocks noGrp="1"/>
          </p:cNvSpPr>
          <p:nvPr>
            <p:ph type="body" idx="1"/>
          </p:nvPr>
        </p:nvSpPr>
        <p:spPr/>
        <p:txBody>
          <a:bodyPr/>
          <a:lstStyle/>
          <a:p>
            <a:pPr marL="173038" marR="0" lvl="1"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E6E6E6"/>
                </a:solidFill>
                <a:effectLst/>
                <a:latin typeface="Segoe UI" panose="020B0502040204020203" pitchFamily="34" charset="0"/>
              </a:rPr>
              <a:t>Create, test, and tune a DLP policy</a:t>
            </a:r>
          </a:p>
          <a:p>
            <a:pPr marL="173038" lvl="1" indent="0">
              <a:buNone/>
            </a:pPr>
            <a:r>
              <a:rPr lang="en-GB" dirty="0"/>
              <a:t>https://docs.microsoft.com/en-us/microsoft-365/compliance/create-test-tune-dlp-policy?view=o365-worldwide</a:t>
            </a:r>
          </a:p>
          <a:p>
            <a:pPr marL="173038" lvl="1" indent="0">
              <a:buNone/>
            </a:pPr>
            <a:endParaRPr lang="en-GB" dirty="0"/>
          </a:p>
        </p:txBody>
      </p:sp>
      <p:sp>
        <p:nvSpPr>
          <p:cNvPr id="3" name="Slide Image Placeholder 2"/>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1679492703"/>
      </p:ext>
    </p:extLst>
  </p:cSld>
  <p:clrMapOvr>
    <a:masterClrMapping/>
  </p:clrMapOvr>
</p:notes>
</file>

<file path=ppt/notesSlides/notesSlide31.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Notes Placeholder 2"/>
          <p:cNvSpPr>
            <a:spLocks noGrp="1"/>
          </p:cNvSpPr>
          <p:nvPr>
            <p:ph type="body" idx="1"/>
          </p:nvPr>
        </p:nvSpPr>
        <p:spPr/>
        <p:txBody>
          <a:bodyPr/>
          <a:lstStyle/>
          <a:p>
            <a:pPr marL="173038" lvl="1" indent="0">
              <a:buNone/>
            </a:pPr>
            <a:r>
              <a:rPr lang="en-US" b="1" dirty="0"/>
              <a:t>Overview of data loss prevention policies</a:t>
            </a:r>
            <a:endParaRPr lang="en-GB" dirty="0"/>
          </a:p>
          <a:p>
            <a:pPr marL="173038" lvl="1" indent="0">
              <a:buNone/>
            </a:pPr>
            <a:r>
              <a:rPr lang="en-GB" dirty="0"/>
              <a:t>https://support.office.com/en-us/article/Overview-of-data-loss-prevention-policies-1966b2a7-d1e2-4d92-ab61-42efbb137f5e</a:t>
            </a:r>
          </a:p>
          <a:p>
            <a:pPr marL="173038" lvl="1" indent="0">
              <a:buNone/>
            </a:pPr>
            <a:endParaRPr lang="en-GB" dirty="0"/>
          </a:p>
        </p:txBody>
      </p:sp>
      <p:sp>
        <p:nvSpPr>
          <p:cNvPr id="3" name="Slide Image Placeholder 2"/>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1402119971"/>
      </p:ext>
    </p:extLst>
  </p:cSld>
  <p:clrMapOvr>
    <a:masterClrMapping/>
  </p:clrMapOvr>
</p:notes>
</file>

<file path=ppt/notesSlides/notesSlide32.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Notes Placeholder 2"/>
          <p:cNvSpPr>
            <a:spLocks noGrp="1"/>
          </p:cNvSpPr>
          <p:nvPr>
            <p:ph type="body" idx="1"/>
          </p:nvPr>
        </p:nvSpPr>
        <p:spPr/>
        <p:txBody>
          <a:bodyPr/>
          <a:lstStyle/>
          <a:p>
            <a:pPr marL="173038" lvl="1" indent="0">
              <a:buNone/>
            </a:pPr>
            <a:r>
              <a:rPr lang="en-US" b="1"/>
              <a:t>Overview of data loss prevention policies</a:t>
            </a:r>
            <a:endParaRPr lang="en-GB"/>
          </a:p>
          <a:p>
            <a:pPr marL="173038" lvl="1" indent="0">
              <a:buNone/>
            </a:pPr>
            <a:r>
              <a:rPr lang="en-GB"/>
              <a:t>https://support.office.com/en-us/article/Overview-of-data-loss-prevention-policies-1966b2a7-d1e2-4d92-ab61-42efbb137f5e</a:t>
            </a:r>
          </a:p>
          <a:p>
            <a:pPr marL="173038" lvl="1" indent="0">
              <a:buNone/>
            </a:pPr>
            <a:endParaRPr lang="en-GB"/>
          </a:p>
          <a:p>
            <a:pPr marL="173038" lvl="1" indent="0">
              <a:buNone/>
            </a:pPr>
            <a:r>
              <a:rPr lang="en-US" sz="1200" b="1" i="0" kern="1200">
                <a:solidFill>
                  <a:schemeClr val="tx1"/>
                </a:solidFill>
                <a:effectLst/>
                <a:latin typeface="Segoe UI Light"/>
                <a:ea typeface="+mn-ea"/>
                <a:cs typeface="+mn-cs"/>
              </a:rPr>
              <a:t>Restrict access to the content</a:t>
            </a:r>
            <a:r>
              <a:rPr lang="en-US" sz="1200" b="0" i="0" kern="1200">
                <a:solidFill>
                  <a:schemeClr val="tx1"/>
                </a:solidFill>
                <a:effectLst/>
                <a:latin typeface="Segoe UI Light"/>
                <a:ea typeface="+mn-ea"/>
                <a:cs typeface="+mn-cs"/>
              </a:rPr>
              <a:t> For site content, this means that permissions for the document are restricted for everyone except the primary site collection administrator, document owner, and person who last modified the document. These people can remove the sensitive information from the document or take other remedial action. When the document is in compliance, the original permissions will be automatically restored. When access to a document is blocked, the document appears with a special policy tip icon in the library on the site.</a:t>
            </a:r>
            <a:endParaRPr lang="en-GB"/>
          </a:p>
        </p:txBody>
      </p:sp>
      <p:sp>
        <p:nvSpPr>
          <p:cNvPr id="3" name="Slide Image Placeholder 2"/>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558879101"/>
      </p:ext>
    </p:extLst>
  </p:cSld>
  <p:clrMapOvr>
    <a:masterClrMapping/>
  </p:clrMapOvr>
</p:notes>
</file>

<file path=ppt/notesSlides/notesSlide33.xml><?xml version="1.0" encoding="utf-8"?>
<p:notes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latin typeface="Segoe UI Light" panose="020B0502040204020203" pitchFamily="34" charset="0"/>
              </a:rPr>
              <a:t>Policy</a:t>
            </a:r>
            <a:r>
              <a:rPr lang="en-US" altLang="en-US" baseline="0" dirty="0">
                <a:latin typeface="Segoe UI Light" panose="020B0502040204020203" pitchFamily="34" charset="0"/>
              </a:rPr>
              <a:t> tips can be used to inform users about the potential of issues within their emails. We can also use them to gather business justifications for their emails, and override any blocks the organization places on them (subject to the policy allowing this).</a:t>
            </a:r>
          </a:p>
          <a:p>
            <a:pPr>
              <a:spcBef>
                <a:spcPct val="0"/>
              </a:spcBef>
            </a:pPr>
            <a:endParaRPr lang="en-US" altLang="en-US" baseline="0" dirty="0">
              <a:latin typeface="Segoe UI Light" panose="020B0502040204020203" pitchFamily="34" charset="0"/>
            </a:endParaRPr>
          </a:p>
          <a:p>
            <a:r>
              <a:rPr lang="en-US" sz="1200" b="0" i="0" kern="1200" dirty="0">
                <a:solidFill>
                  <a:schemeClr val="tx1"/>
                </a:solidFill>
                <a:effectLst/>
                <a:latin typeface="Segoe UI Light"/>
                <a:ea typeface="+mn-ea"/>
                <a:cs typeface="+mn-cs"/>
              </a:rPr>
              <a:t>With respect to policy tips, note that:</a:t>
            </a:r>
          </a:p>
          <a:p>
            <a:r>
              <a:rPr lang="en-US" sz="1200" b="0" i="0" kern="1200" dirty="0">
                <a:solidFill>
                  <a:schemeClr val="tx1"/>
                </a:solidFill>
                <a:effectLst/>
                <a:latin typeface="Segoe UI Light"/>
                <a:ea typeface="+mn-ea"/>
                <a:cs typeface="+mn-cs"/>
              </a:rPr>
              <a:t>Only the policy tip from the highest priority, most restrictive rule will be shown. For example, a policy tip from a rule that blocks access to content will be shown over a policy tip from a rule that simply sends a notification. This prevents people from seeing a cascade of policy tips.</a:t>
            </a:r>
          </a:p>
          <a:p>
            <a:r>
              <a:rPr lang="en-US" sz="1200" b="0" i="0" kern="1200" dirty="0">
                <a:solidFill>
                  <a:schemeClr val="tx1"/>
                </a:solidFill>
                <a:effectLst/>
                <a:latin typeface="Segoe UI Light"/>
                <a:ea typeface="+mn-ea"/>
                <a:cs typeface="+mn-cs"/>
              </a:rPr>
              <a:t>If the policy tips in the most restrictive rule allow people to override the rule, then overriding this rule also overrides any other rules that the content matched.</a:t>
            </a:r>
          </a:p>
          <a:p>
            <a:pPr>
              <a:spcBef>
                <a:spcPct val="0"/>
              </a:spcBef>
            </a:pPr>
            <a:endParaRPr lang="en-US" altLang="en-US" dirty="0">
              <a:latin typeface="Segoe UI Light" panose="020B0502040204020203" pitchFamily="34" charset="0"/>
            </a:endParaRPr>
          </a:p>
        </p:txBody>
      </p:sp>
      <p:sp>
        <p:nvSpPr>
          <p:cNvPr id="3" name="Slide Number Placeholder 2"/>
          <p:cNvSpPr>
            <a:spLocks noGrp="1"/>
          </p:cNvSpPr>
          <p:nvPr>
            <p:ph type="sldNum" sz="quarter" idx="11"/>
          </p:nvPr>
        </p:nvSpPr>
        <p:spPr/>
        <p:txBody>
          <a:bodyPr/>
          <a:lstStyle/>
          <a:p>
            <a:pPr marL="0" marR="0" lvl="0" indent="0" algn="r" defTabSz="457200" rtl="0" eaLnBrk="0" fontAlgn="base" latinLnBrk="0" hangingPunct="0">
              <a:lnSpc>
                <a:spcPct val="100000"/>
              </a:lnSpc>
              <a:spcBef>
                <a:spcPct val="0"/>
              </a:spcBef>
              <a:spcAft>
                <a:spcPct val="0"/>
              </a:spcAft>
              <a:buClrTx/>
              <a:buSzTx/>
              <a:buFontTx/>
              <a:buNone/>
              <a:tabLst/>
              <a:defRPr/>
            </a:pPr>
            <a:fld id="{73CFBB7B-29F3-4A9F-B039-645092B1B4E9}"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457200" rtl="0" eaLnBrk="0" fontAlgn="base" latinLnBrk="0" hangingPunct="0">
                <a:lnSpc>
                  <a:spcPct val="100000"/>
                </a:lnSpc>
                <a:spcBef>
                  <a:spcPct val="0"/>
                </a:spcBef>
                <a:spcAft>
                  <a:spcPct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4" name="Footer Placeholder 3"/>
          <p:cNvSpPr>
            <a:spLocks noGrp="1"/>
          </p:cNvSpPr>
          <p:nvPr>
            <p:ph type="ftr" sz="quarter" idx="12"/>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 2014 Microsoft Corporation</a:t>
            </a:r>
          </a:p>
        </p:txBody>
      </p:sp>
    </p:spTree>
    <p:extLst>
      <p:ext uri="{BB962C8B-B14F-4D97-AF65-F5344CB8AC3E}">
        <p14:creationId xmlns:p14="http://schemas.microsoft.com/office/powerpoint/2010/main" val="1257772816"/>
      </p:ext>
    </p:extLst>
  </p:cSld>
  <p:clrMapOvr>
    <a:masterClrMapping/>
  </p:clrMapOvr>
</p:notes>
</file>

<file path=ppt/notesSlides/notesSlide34.xml><?xml version="1.0" encoding="utf-8"?>
<p:notes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latin typeface="Segoe UI Light" panose="020B0502040204020203" pitchFamily="34" charset="0"/>
            </a:endParaRPr>
          </a:p>
        </p:txBody>
      </p:sp>
      <p:sp>
        <p:nvSpPr>
          <p:cNvPr id="3" name="Slide Number Placeholder 2"/>
          <p:cNvSpPr>
            <a:spLocks noGrp="1"/>
          </p:cNvSpPr>
          <p:nvPr>
            <p:ph type="sldNum" sz="quarter" idx="11"/>
          </p:nvPr>
        </p:nvSpPr>
        <p:spPr/>
        <p:txBody>
          <a:bodyPr/>
          <a:lstStyle/>
          <a:p>
            <a:pPr marL="0" marR="0" lvl="0" indent="0" algn="r" defTabSz="457200" rtl="0" eaLnBrk="0" fontAlgn="base" latinLnBrk="0" hangingPunct="0">
              <a:lnSpc>
                <a:spcPct val="100000"/>
              </a:lnSpc>
              <a:spcBef>
                <a:spcPct val="0"/>
              </a:spcBef>
              <a:spcAft>
                <a:spcPct val="0"/>
              </a:spcAft>
              <a:buClrTx/>
              <a:buSzTx/>
              <a:buFontTx/>
              <a:buNone/>
              <a:tabLst/>
              <a:defRPr/>
            </a:pPr>
            <a:fld id="{73CFBB7B-29F3-4A9F-B039-645092B1B4E9}"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457200" rtl="0" eaLnBrk="0" fontAlgn="base" latinLnBrk="0" hangingPunct="0">
                <a:lnSpc>
                  <a:spcPct val="100000"/>
                </a:lnSpc>
                <a:spcBef>
                  <a:spcPct val="0"/>
                </a:spcBef>
                <a:spcAft>
                  <a:spcPct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4" name="Footer Placeholder 3"/>
          <p:cNvSpPr>
            <a:spLocks noGrp="1"/>
          </p:cNvSpPr>
          <p:nvPr>
            <p:ph type="ftr" sz="quarter" idx="12"/>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 2014 Microsoft Corporation</a:t>
            </a:r>
          </a:p>
        </p:txBody>
      </p:sp>
    </p:spTree>
    <p:extLst>
      <p:ext uri="{BB962C8B-B14F-4D97-AF65-F5344CB8AC3E}">
        <p14:creationId xmlns:p14="http://schemas.microsoft.com/office/powerpoint/2010/main" val="1576151387"/>
      </p:ext>
    </p:extLst>
  </p:cSld>
  <p:clrMapOvr>
    <a:masterClrMapping/>
  </p:clrMapOvr>
</p:notes>
</file>

<file path=ppt/notesSlides/notesSlide35.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kern="1200" dirty="0"/>
              <a:t>1. </a:t>
            </a:r>
            <a:r>
              <a:rPr lang="en-US" sz="1200" dirty="0"/>
              <a:t>What is the license requirement to Auto-apply Retention labels? </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nb-NO" sz="1200" kern="120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dirty="0"/>
              <a:t>Answer</a:t>
            </a:r>
            <a:r>
              <a:rPr lang="en-US" dirty="0"/>
              <a:t>: </a:t>
            </a:r>
            <a:r>
              <a:rPr lang="en-US" sz="1200" b="0" i="0" u="none" dirty="0"/>
              <a:t>O365 E5, </a:t>
            </a:r>
            <a:r>
              <a:rPr lang="en-US" sz="1200" dirty="0"/>
              <a:t>M365 E5/A5 Compliance license, or + </a:t>
            </a:r>
            <a:r>
              <a:rPr lang="en-US" sz="1200" noProof="0" dirty="0"/>
              <a:t>M365 E5/A5 Info Protection &amp; Governance </a:t>
            </a:r>
            <a:endParaRPr lang="en-US" sz="1200" dirty="0"/>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mj-lt"/>
              <a:buAutoNum type="arabicPeriod" startAt="2"/>
              <a:tabLst/>
              <a:defRPr/>
            </a:pPr>
            <a:r>
              <a:rPr lang="nb-NO" sz="1200" dirty="0"/>
              <a:t>What is the license requirement to Auto-apply </a:t>
            </a:r>
            <a:r>
              <a:rPr lang="nb-NO" sz="1200" b="1" dirty="0"/>
              <a:t>Sensitivity</a:t>
            </a:r>
            <a:r>
              <a:rPr lang="nb-NO" sz="1200" dirty="0"/>
              <a:t> labels?</a:t>
            </a:r>
            <a:endParaRPr lang="en-US" sz="1200" dirty="0"/>
          </a:p>
          <a:p>
            <a:pPr marL="0" marR="0" lvl="1" indent="0" algn="l" defTabSz="800100" rtl="0" eaLnBrk="1" fontAlgn="auto" latinLnBrk="0" hangingPunct="1">
              <a:lnSpc>
                <a:spcPct val="90000"/>
              </a:lnSpc>
              <a:spcBef>
                <a:spcPct val="0"/>
              </a:spcBef>
              <a:spcAft>
                <a:spcPct val="15000"/>
              </a:spcAft>
              <a:buClrTx/>
              <a:buSzTx/>
              <a:buFontTx/>
              <a:buNone/>
              <a:tabLst/>
              <a:defRPr/>
            </a:pPr>
            <a:r>
              <a:rPr lang="en-US" b="1" dirty="0"/>
              <a:t>Answer</a:t>
            </a:r>
            <a:r>
              <a:rPr lang="en-US" dirty="0"/>
              <a:t>: </a:t>
            </a:r>
            <a:r>
              <a:rPr lang="en-US" sz="1200" b="0" i="0" u="none" dirty="0"/>
              <a:t>O365 E5 + </a:t>
            </a:r>
            <a:r>
              <a:rPr lang="en-US" sz="1200" dirty="0"/>
              <a:t>Azure Information Protection P2 </a:t>
            </a:r>
          </a:p>
          <a:p>
            <a:pPr marL="0" lvl="1" indent="0" algn="l" defTabSz="800100">
              <a:lnSpc>
                <a:spcPct val="90000"/>
              </a:lnSpc>
              <a:spcBef>
                <a:spcPct val="0"/>
              </a:spcBef>
              <a:spcAft>
                <a:spcPct val="15000"/>
              </a:spcAft>
              <a:buNone/>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nb-NO" sz="1200" dirty="0"/>
              <a:t>3. What service must be enabled at the tenant level before using Azure Informtion Protection? </a:t>
            </a:r>
            <a:endParaRPr lang="en-US" sz="120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dirty="0"/>
              <a:t>Answer</a:t>
            </a:r>
            <a:r>
              <a:rPr lang="en-US" dirty="0"/>
              <a:t>: </a:t>
            </a:r>
            <a:r>
              <a:rPr lang="nb-NO" sz="1200" kern="1200" dirty="0"/>
              <a:t>The Azure Rights Management Service (RMS)</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 </a:t>
            </a:r>
          </a:p>
          <a:p>
            <a:endParaRPr lang="en-US" dirty="0"/>
          </a:p>
          <a:p>
            <a:endParaRPr lang="nb-NO"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5" name="Footer Placeholder 4">
            <a:extLst>
              <a:ext uri="{FF2B5EF4-FFF2-40B4-BE49-F238E27FC236}">
                <a16:creationId xmlns:a16="http://schemas.microsoft.com/office/drawing/2014/main" id="{F1626D43-0D2E-425C-85C6-4569A1E1A209}"/>
              </a:ext>
            </a:extLst>
          </p:cNvPr>
          <p:cNvSpPr>
            <a:spLocks noGrp="1"/>
          </p:cNvSpPr>
          <p:nvPr>
            <p:ph type="ftr" sz="quarter" idx="4"/>
          </p:nvPr>
        </p:nvSpPr>
        <p:spPr/>
        <p:txBody>
          <a:bodyPr/>
          <a:lstStyle/>
          <a:p>
            <a:r>
              <a:rPr lang="en-US"/>
              <a:t>Microsoft Confidential</a:t>
            </a:r>
          </a:p>
        </p:txBody>
      </p:sp>
    </p:spTree>
    <p:extLst>
      <p:ext uri="{BB962C8B-B14F-4D97-AF65-F5344CB8AC3E}">
        <p14:creationId xmlns:p14="http://schemas.microsoft.com/office/powerpoint/2010/main" val="2389979268"/>
      </p:ext>
    </p:extLst>
  </p:cSld>
  <p:clrMapOvr>
    <a:masterClrMapping/>
  </p:clrMapOvr>
</p:notes>
</file>

<file path=ppt/notesSlides/notesSlide36.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381000" y="482600"/>
            <a:ext cx="6096000" cy="3429000"/>
          </a:xfrm>
        </p:spPr>
      </p:sp>
      <p:sp>
        <p:nvSpPr>
          <p:cNvPr id="6" name="Notes Placeholder 5"/>
          <p:cNvSpPr>
            <a:spLocks noGrp="1"/>
          </p:cNvSpPr>
          <p:nvPr>
            <p:ph type="body" idx="1"/>
          </p:nvPr>
        </p:nvSpPr>
        <p:spPr/>
        <p:txBody>
          <a:bodyPr/>
          <a:lstStyle/>
          <a:p>
            <a:endParaRPr lang="en-US" dirty="0"/>
          </a:p>
        </p:txBody>
      </p:sp>
      <p:sp>
        <p:nvSpPr>
          <p:cNvPr id="2" name="Slide Number Placeholder 1"/>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3" name="Footer Placeholder 2">
            <a:extLst>
              <a:ext uri="{FF2B5EF4-FFF2-40B4-BE49-F238E27FC236}">
                <a16:creationId xmlns:a16="http://schemas.microsoft.com/office/drawing/2014/main" id="{AFF289D8-0D86-4E4B-9B21-5F9B4BB13E9C}"/>
              </a:ext>
            </a:extLst>
          </p:cNvPr>
          <p:cNvSpPr>
            <a:spLocks noGrp="1"/>
          </p:cNvSpPr>
          <p:nvPr>
            <p:ph type="ftr" sz="quarter" idx="4"/>
          </p:nvPr>
        </p:nvSpPr>
        <p:spPr/>
        <p:txBody>
          <a:bodyPr/>
          <a:lstStyle/>
          <a:p>
            <a:r>
              <a:rPr lang="en-US"/>
              <a:t>Microsoft Confidential</a:t>
            </a:r>
          </a:p>
        </p:txBody>
      </p:sp>
    </p:spTree>
    <p:extLst>
      <p:ext uri="{BB962C8B-B14F-4D97-AF65-F5344CB8AC3E}">
        <p14:creationId xmlns:p14="http://schemas.microsoft.com/office/powerpoint/2010/main" val="4027124083"/>
      </p:ext>
    </p:extLst>
  </p:cSld>
  <p:clrMapOvr>
    <a:masterClrMapping/>
  </p:clrMapOvr>
</p:notes>
</file>

<file path=ppt/notesSlides/notesSlide37.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5" name="Footer Placeholder 4">
            <a:extLst>
              <a:ext uri="{FF2B5EF4-FFF2-40B4-BE49-F238E27FC236}">
                <a16:creationId xmlns:a16="http://schemas.microsoft.com/office/drawing/2014/main" id="{70FA1B07-4FD7-49C0-B6BA-63E4478AB7D7}"/>
              </a:ext>
            </a:extLst>
          </p:cNvPr>
          <p:cNvSpPr>
            <a:spLocks noGrp="1"/>
          </p:cNvSpPr>
          <p:nvPr>
            <p:ph type="ftr" sz="quarter" idx="4"/>
          </p:nvPr>
        </p:nvSpPr>
        <p:spPr/>
        <p:txBody>
          <a:bodyPr/>
          <a:lstStyle/>
          <a:p>
            <a:r>
              <a:rPr lang="en-US"/>
              <a:t>Microsoft Confidential</a:t>
            </a:r>
          </a:p>
        </p:txBody>
      </p:sp>
    </p:spTree>
    <p:extLst>
      <p:ext uri="{BB962C8B-B14F-4D97-AF65-F5344CB8AC3E}">
        <p14:creationId xmlns:p14="http://schemas.microsoft.com/office/powerpoint/2010/main" val="3025840206"/>
      </p:ext>
    </p:extLst>
  </p:cSld>
  <p:clrMapOvr>
    <a:masterClrMapping/>
  </p:clrMapOvr>
</p:notes>
</file>

<file path=ppt/notesSlides/notesSlide4.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Image Placeholder 8"/>
          <p:cNvSpPr>
            <a:spLocks noGrp="1" noRot="1" noChangeAspect="1"/>
          </p:cNvSpPr>
          <p:nvPr>
            <p:ph type="sldImg"/>
          </p:nvPr>
        </p:nvSpPr>
        <p:spPr>
          <a:xfrm>
            <a:off x="381000" y="482600"/>
            <a:ext cx="6096000" cy="3429000"/>
          </a:xfrm>
        </p:spPr>
      </p:sp>
      <p:sp>
        <p:nvSpPr>
          <p:cNvPr id="10" name="Notes Placeholder 9"/>
          <p:cNvSpPr>
            <a:spLocks noGrp="1"/>
          </p:cNvSpPr>
          <p:nvPr>
            <p:ph type="body" idx="1"/>
          </p:nvPr>
        </p:nvSpPr>
        <p:spPr/>
        <p:txBody>
          <a:bodyPr/>
          <a:lstStyle/>
          <a:p>
            <a:endParaRPr lang="en-US" dirty="0"/>
          </a:p>
        </p:txBody>
      </p:sp>
      <p:sp>
        <p:nvSpPr>
          <p:cNvPr id="2" name="Slide Number Placeholder 1"/>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
        <p:nvSpPr>
          <p:cNvPr id="3" name="Footer Placeholder 2">
            <a:extLst>
              <a:ext uri="{FF2B5EF4-FFF2-40B4-BE49-F238E27FC236}">
                <a16:creationId xmlns:a16="http://schemas.microsoft.com/office/drawing/2014/main" id="{DB9BBE14-2683-4933-ACBB-7FD43B81DCE6}"/>
              </a:ext>
            </a:extLst>
          </p:cNvPr>
          <p:cNvSpPr>
            <a:spLocks noGrp="1"/>
          </p:cNvSpPr>
          <p:nvPr>
            <p:ph type="ftr" sz="quarter" idx="4"/>
          </p:nvPr>
        </p:nvSpPr>
        <p:spPr/>
        <p:txBody>
          <a:bodyPr/>
          <a:lstStyle/>
          <a:p>
            <a:r>
              <a:rPr lang="en-US"/>
              <a:t>Microsoft Confidential</a:t>
            </a:r>
          </a:p>
        </p:txBody>
      </p:sp>
    </p:spTree>
    <p:extLst>
      <p:ext uri="{BB962C8B-B14F-4D97-AF65-F5344CB8AC3E}">
        <p14:creationId xmlns:p14="http://schemas.microsoft.com/office/powerpoint/2010/main" val="2771506929"/>
      </p:ext>
    </p:extLst>
  </p:cSld>
  <p:clrMapOvr>
    <a:masterClrMapping/>
  </p:clrMapOvr>
</p:notes>
</file>

<file path=ppt/notesSlides/notesSlide5.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5" name="Footer Placeholder 4">
            <a:extLst>
              <a:ext uri="{FF2B5EF4-FFF2-40B4-BE49-F238E27FC236}">
                <a16:creationId xmlns:a16="http://schemas.microsoft.com/office/drawing/2014/main" id="{125497E2-60D9-4AE6-A3CC-022297B649D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Confidential</a:t>
            </a:r>
          </a:p>
        </p:txBody>
      </p:sp>
    </p:spTree>
    <p:extLst>
      <p:ext uri="{BB962C8B-B14F-4D97-AF65-F5344CB8AC3E}">
        <p14:creationId xmlns:p14="http://schemas.microsoft.com/office/powerpoint/2010/main" val="345488692"/>
      </p:ext>
    </p:extLst>
  </p:cSld>
  <p:clrMapOvr>
    <a:masterClrMapping/>
  </p:clrMapOvr>
</p:notes>
</file>

<file path=ppt/notesSlides/notesSlide6.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09229F-6F41-4CC3-A51C-EB832A3392C5}" type="slidenum">
              <a:rPr lang="en-US" smtClean="0"/>
              <a:t>10</a:t>
            </a:fld>
            <a:endParaRPr lang="en-US"/>
          </a:p>
        </p:txBody>
      </p:sp>
    </p:spTree>
    <p:extLst>
      <p:ext uri="{BB962C8B-B14F-4D97-AF65-F5344CB8AC3E}">
        <p14:creationId xmlns:p14="http://schemas.microsoft.com/office/powerpoint/2010/main" val="1603112047"/>
      </p:ext>
    </p:extLst>
  </p:cSld>
  <p:clrMapOvr>
    <a:masterClrMapping/>
  </p:clrMapOvr>
</p:notes>
</file>

<file path=ppt/notesSlides/notesSlide7.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09229F-6F41-4CC3-A51C-EB832A3392C5}" type="slidenum">
              <a:rPr lang="en-US" smtClean="0"/>
              <a:t>11</a:t>
            </a:fld>
            <a:endParaRPr lang="en-US"/>
          </a:p>
        </p:txBody>
      </p:sp>
    </p:spTree>
    <p:extLst>
      <p:ext uri="{BB962C8B-B14F-4D97-AF65-F5344CB8AC3E}">
        <p14:creationId xmlns:p14="http://schemas.microsoft.com/office/powerpoint/2010/main" val="23961765"/>
      </p:ext>
    </p:extLst>
  </p:cSld>
  <p:clrMapOvr>
    <a:masterClrMapping/>
  </p:clrMapOvr>
</p:notes>
</file>

<file path=ppt/notesSlides/notesSlide8.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Microsoft 365 uses the search crawler to identify and classify sensitive information in SharePoint Online and OneDrive for Business sites. To identify your new custom sensitive information type in existing content, the content must be re-crawled. Content is crawled based on a schedule, but you can manually re-crawl content for a site collection, list, or library. For more information, see </a:t>
            </a:r>
            <a:r>
              <a:rPr lang="en-US" b="1" i="0" u="none" strike="noStrike" dirty="0">
                <a:effectLst/>
                <a:latin typeface="Segoe UI" panose="020B0502040204020203" pitchFamily="34" charset="0"/>
                <a:hlinkClick r:id="rId3"/>
              </a:rPr>
              <a:t>Manually request crawling and re-indexing of a site, a library or a list</a:t>
            </a:r>
            <a:r>
              <a:rPr lang="en-US" b="0" i="0" dirty="0">
                <a:solidFill>
                  <a:srgbClr val="E6E6E6"/>
                </a:solidFill>
                <a:effectLst/>
                <a:latin typeface="Segoe UI" panose="020B0502040204020203" pitchFamily="34" charset="0"/>
              </a:rPr>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09229F-6F41-4CC3-A51C-EB832A3392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7519039"/>
      </p:ext>
    </p:extLst>
  </p:cSld>
  <p:clrMapOvr>
    <a:masterClrMapping/>
  </p:clrMapOvr>
</p:notes>
</file>

<file path=ppt/notesSlides/notesSlide9.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5" name="Footer Placeholder 4">
            <a:extLst>
              <a:ext uri="{FF2B5EF4-FFF2-40B4-BE49-F238E27FC236}">
                <a16:creationId xmlns:a16="http://schemas.microsoft.com/office/drawing/2014/main" id="{125497E2-60D9-4AE6-A3CC-022297B649D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Confidential</a:t>
            </a:r>
          </a:p>
        </p:txBody>
      </p:sp>
    </p:spTree>
    <p:extLst>
      <p:ext uri="{BB962C8B-B14F-4D97-AF65-F5344CB8AC3E}">
        <p14:creationId xmlns:p14="http://schemas.microsoft.com/office/powerpoint/2010/main" val="38533624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bin"/><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bin"/><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hasCustomPrompt="1"/>
          </p:nvPr>
        </p:nvSpPr>
        <p:spPr>
          <a:xfrm>
            <a:off x="655637" y="2487168"/>
            <a:ext cx="4352925" cy="1097280"/>
          </a:xfrm>
        </p:spPr>
        <p:txBody>
          <a:bodyPr bIns="45720" anchor="b">
            <a:noAutofit/>
          </a:bodyPr>
          <a:lstStyle>
            <a:lvl1pPr algn="l">
              <a:defRPr sz="2800">
                <a:solidFill>
                  <a:schemeClr val="tx1"/>
                </a:solidFill>
              </a:defRPr>
            </a:lvl1pPr>
          </a:lstStyle>
          <a:p>
            <a:r>
              <a:rPr lang="en-US" noProof="0" dirty="0"/>
              <a:t>Title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hasCustomPrompt="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Module x</a:t>
            </a:r>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333682" y="3524"/>
            <a:ext cx="6858000" cy="6858000"/>
          </a:xfrm>
          <a:no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pic>
        <p:nvPicPr>
          <p:cNvPr id="6" name="M365CO19_ENT_Android_236" descr="Male business executive looking out office window with Android mobile device in hand.">
            <a:extLst>
              <a:ext uri="{FF2B5EF4-FFF2-40B4-BE49-F238E27FC236}">
                <a16:creationId xmlns:a16="http://schemas.microsoft.com/office/drawing/2014/main" id="{63F1F8C3-0B3D-4E7A-88CD-282F1ECB1A70}"/>
              </a:ext>
            </a:extLst>
          </p:cNvPr>
          <p:cNvPicPr>
            <a:picLocks noChangeAspect="1"/>
          </p:cNvPicPr>
          <p:nvPr userDrawn="1">
            <p:custDataLst>
              <p:tags r:id="rId1"/>
            </p:custDataLst>
          </p:nvPr>
        </p:nvPicPr>
        <p:blipFill rotWithShape="1">
          <a:blip r:embed="rId4" cstate="screen">
            <a:extLst>
              <a:ext uri="{28A0092B-C50C-407E-A947-70E740481C1C}">
                <a14:useLocalDpi xmlns:a14="http://schemas.microsoft.com/office/drawing/2010/main"/>
              </a:ext>
            </a:extLst>
          </a:blip>
          <a:srcRect l="16617" r="16617"/>
          <a:stretch/>
        </p:blipFill>
        <p:spPr>
          <a:xfrm>
            <a:off x="5334000" y="3175"/>
            <a:ext cx="6858000" cy="6858000"/>
          </a:xfrm>
          <a:prstGeom prst="rect">
            <a:avLst/>
          </a:prstGeom>
        </p:spPr>
      </p:pic>
    </p:spTree>
    <p:extLst>
      <p:ext uri="{BB962C8B-B14F-4D97-AF65-F5344CB8AC3E}">
        <p14:creationId xmlns:p14="http://schemas.microsoft.com/office/powerpoint/2010/main" val="2611871824"/>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hasCustomPrompt="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Sub-Heading</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hasCustomPrompt="1"/>
          </p:nvPr>
        </p:nvSpPr>
        <p:spPr>
          <a:xfrm>
            <a:off x="655638" y="1408114"/>
            <a:ext cx="10880726" cy="4819650"/>
          </a:xfrm>
          <a:prstGeom prst="rect">
            <a:avLst/>
          </a:prstGeom>
        </p:spPr>
        <p:txBody>
          <a:bodyPr/>
          <a:lstStyle>
            <a:lvl1pPr>
              <a:defRPr sz="2400"/>
            </a:lvl1pPr>
            <a:lvl5pPr>
              <a:defRPr/>
            </a:lvl5pPr>
          </a:lstStyle>
          <a:p>
            <a:pPr lvl="0"/>
            <a:r>
              <a:rPr lang="en-US" noProof="0" dirty="0"/>
              <a:t>List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566546305"/>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116855824"/>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hasCustomPrompt="1"/>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dirty="0"/>
              <a:t>Content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1401725589"/>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KM">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5" name="SmartArt Placeholder 4">
            <a:extLst>
              <a:ext uri="{FF2B5EF4-FFF2-40B4-BE49-F238E27FC236}">
                <a16:creationId xmlns:a16="http://schemas.microsoft.com/office/drawing/2014/main" id="{DF30555C-FC9C-4A26-8C39-A508F8730962}"/>
              </a:ext>
            </a:extLst>
          </p:cNvPr>
          <p:cNvSpPr>
            <a:spLocks noGrp="1"/>
          </p:cNvSpPr>
          <p:nvPr>
            <p:ph type="dgm" sz="quarter" idx="10"/>
          </p:nvPr>
        </p:nvSpPr>
        <p:spPr>
          <a:xfrm>
            <a:off x="655638" y="1170432"/>
            <a:ext cx="10880725" cy="5234432"/>
          </a:xfrm>
        </p:spPr>
        <p:txBody>
          <a:bodyPr/>
          <a:lstStyle/>
          <a:p>
            <a:r>
              <a:rPr lang="en-US"/>
              <a:t>Click icon to add SmartArt graphic</a:t>
            </a:r>
          </a:p>
        </p:txBody>
      </p:sp>
    </p:spTree>
    <p:extLst>
      <p:ext uri="{BB962C8B-B14F-4D97-AF65-F5344CB8AC3E}">
        <p14:creationId xmlns:p14="http://schemas.microsoft.com/office/powerpoint/2010/main" val="460001781"/>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endParaRPr lang="en-US" noProof="0" dirty="0"/>
          </a:p>
        </p:txBody>
      </p:sp>
    </p:spTree>
    <p:extLst>
      <p:ext uri="{BB962C8B-B14F-4D97-AF65-F5344CB8AC3E}">
        <p14:creationId xmlns:p14="http://schemas.microsoft.com/office/powerpoint/2010/main" val="756118918"/>
      </p:ext>
    </p:extLst>
  </p:cSld>
  <p:clrMapOvr>
    <a:masterClrMapping/>
  </p:clrMapOvr>
  <p:extLst>
    <p:ext uri="{DCECCB84-F9BA-43D5-87BE-67443E8EF086}">
      <p15:sldGuideLst xmlns:p15="http://schemas.microsoft.com/office/powerpoint/2012/main">
        <p15:guide id="30" pos="3742">
          <p15:clr>
            <a:srgbClr val="547EBF"/>
          </p15:clr>
        </p15:guide>
        <p15:guide id="31" orient="horz" pos="887">
          <p15:clr>
            <a:srgbClr val="547EBF"/>
          </p15:clr>
        </p15:guide>
        <p15:guide id="32" pos="3938">
          <p15:clr>
            <a:srgbClr val="547EBF"/>
          </p15:clr>
        </p15:guide>
        <p15:guide id="33" pos="3350">
          <p15:clr>
            <a:srgbClr val="A4A3A4"/>
          </p15:clr>
        </p15:guide>
        <p15:guide id="34" pos="3155">
          <p15:clr>
            <a:srgbClr val="A4A3A4"/>
          </p15:clr>
        </p15:guide>
        <p15:guide id="35" pos="2763">
          <p15:clr>
            <a:srgbClr val="A4A3A4"/>
          </p15:clr>
        </p15:guide>
        <p15:guide id="36" pos="2567">
          <p15:clr>
            <a:srgbClr val="A4A3A4"/>
          </p15:clr>
        </p15:guide>
        <p15:guide id="37" pos="2175">
          <p15:clr>
            <a:srgbClr val="A4A3A4"/>
          </p15:clr>
        </p15:guide>
        <p15:guide id="38" pos="1980">
          <p15:clr>
            <a:srgbClr val="A4A3A4"/>
          </p15:clr>
        </p15:guide>
        <p15:guide id="39" pos="1588">
          <p15:clr>
            <a:srgbClr val="A4A3A4"/>
          </p15:clr>
        </p15:guide>
        <p15:guide id="40" pos="1392">
          <p15:clr>
            <a:srgbClr val="A4A3A4"/>
          </p15:clr>
        </p15:guide>
        <p15:guide id="41" pos="1000">
          <p15:clr>
            <a:srgbClr val="A4A3A4"/>
          </p15:clr>
        </p15:guide>
        <p15:guide id="42" pos="804">
          <p15:clr>
            <a:srgbClr val="A4A3A4"/>
          </p15:clr>
        </p15:guide>
        <p15:guide id="43" pos="413">
          <p15:clr>
            <a:srgbClr val="547EBF"/>
          </p15:clr>
        </p15:guide>
        <p15:guide id="44" pos="4330">
          <p15:clr>
            <a:srgbClr val="A4A3A4"/>
          </p15:clr>
        </p15:guide>
        <p15:guide id="45" pos="4525">
          <p15:clr>
            <a:srgbClr val="A4A3A4"/>
          </p15:clr>
        </p15:guide>
        <p15:guide id="46" pos="5505">
          <p15:clr>
            <a:srgbClr val="A4A3A4"/>
          </p15:clr>
        </p15:guide>
        <p15:guide id="47" pos="5113">
          <p15:clr>
            <a:srgbClr val="A4A3A4"/>
          </p15:clr>
        </p15:guide>
        <p15:guide id="48" pos="4917">
          <p15:clr>
            <a:srgbClr val="A4A3A4"/>
          </p15:clr>
        </p15:guide>
        <p15:guide id="49" pos="5700">
          <p15:clr>
            <a:srgbClr val="A4A3A4"/>
          </p15:clr>
        </p15:guide>
        <p15:guide id="50" pos="6092">
          <p15:clr>
            <a:srgbClr val="A4A3A4"/>
          </p15:clr>
        </p15:guide>
        <p15:guide id="51" pos="6288">
          <p15:clr>
            <a:srgbClr val="A4A3A4"/>
          </p15:clr>
        </p15:guide>
        <p15:guide id="52" pos="6680">
          <p15:clr>
            <a:srgbClr val="A4A3A4"/>
          </p15:clr>
        </p15:guide>
        <p15:guide id="53" pos="6876">
          <p15:clr>
            <a:srgbClr val="A4A3A4"/>
          </p15:clr>
        </p15:guide>
        <p15:guide id="54" pos="7267">
          <p15:clr>
            <a:srgbClr val="547EBF"/>
          </p15:clr>
        </p15:guide>
        <p15:guide id="55" orient="horz" pos="3923">
          <p15:clr>
            <a:srgbClr val="547EBF"/>
          </p15:clr>
        </p15:guide>
        <p15:guide id="56" orient="horz" pos="789">
          <p15:clr>
            <a:srgbClr val="547EBF"/>
          </p15:clr>
        </p15:guide>
        <p15:guide id="57" orient="horz" pos="202">
          <p15:clr>
            <a:srgbClr val="547EBF"/>
          </p15:clr>
        </p15:guide>
        <p15:guide id="58" orient="horz" pos="495">
          <p15:clr>
            <a:srgbClr val="547EB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243A5E"/>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lvl1pPr>
              <a:defRPr>
                <a:solidFill>
                  <a:schemeClr val="bg1"/>
                </a:solidFill>
              </a:defRPr>
            </a:lvl1pPr>
          </a:lstStyle>
          <a:p>
            <a:r>
              <a:rPr lang="en-US" noProof="0"/>
              <a:t>Click to edit Master title style</a:t>
            </a:r>
            <a:endParaRPr lang="en-US" noProof="0" dirty="0"/>
          </a:p>
        </p:txBody>
      </p:sp>
    </p:spTree>
    <p:extLst>
      <p:ext uri="{BB962C8B-B14F-4D97-AF65-F5344CB8AC3E}">
        <p14:creationId xmlns:p14="http://schemas.microsoft.com/office/powerpoint/2010/main" val="1973311668"/>
      </p:ext>
    </p:extLst>
  </p:cSld>
  <p:clrMapOvr>
    <a:masterClrMapping/>
  </p:clrMapOvr>
  <p:extLst>
    <p:ext uri="{DCECCB84-F9BA-43D5-87BE-67443E8EF086}">
      <p15:sldGuideLst xmlns:p15="http://schemas.microsoft.com/office/powerpoint/2012/main">
        <p15:guide id="30" pos="3742">
          <p15:clr>
            <a:srgbClr val="547EBF"/>
          </p15:clr>
        </p15:guide>
        <p15:guide id="31" orient="horz" pos="887">
          <p15:clr>
            <a:srgbClr val="547EBF"/>
          </p15:clr>
        </p15:guide>
        <p15:guide id="32" pos="3938">
          <p15:clr>
            <a:srgbClr val="547EBF"/>
          </p15:clr>
        </p15:guide>
        <p15:guide id="33" pos="3350">
          <p15:clr>
            <a:srgbClr val="A4A3A4"/>
          </p15:clr>
        </p15:guide>
        <p15:guide id="34" pos="3155">
          <p15:clr>
            <a:srgbClr val="A4A3A4"/>
          </p15:clr>
        </p15:guide>
        <p15:guide id="35" pos="2763">
          <p15:clr>
            <a:srgbClr val="A4A3A4"/>
          </p15:clr>
        </p15:guide>
        <p15:guide id="36" pos="2567">
          <p15:clr>
            <a:srgbClr val="A4A3A4"/>
          </p15:clr>
        </p15:guide>
        <p15:guide id="37" pos="2175">
          <p15:clr>
            <a:srgbClr val="A4A3A4"/>
          </p15:clr>
        </p15:guide>
        <p15:guide id="38" pos="1980">
          <p15:clr>
            <a:srgbClr val="A4A3A4"/>
          </p15:clr>
        </p15:guide>
        <p15:guide id="39" pos="1588">
          <p15:clr>
            <a:srgbClr val="A4A3A4"/>
          </p15:clr>
        </p15:guide>
        <p15:guide id="40" pos="1392">
          <p15:clr>
            <a:srgbClr val="A4A3A4"/>
          </p15:clr>
        </p15:guide>
        <p15:guide id="41" pos="1000">
          <p15:clr>
            <a:srgbClr val="A4A3A4"/>
          </p15:clr>
        </p15:guide>
        <p15:guide id="42" pos="804">
          <p15:clr>
            <a:srgbClr val="A4A3A4"/>
          </p15:clr>
        </p15:guide>
        <p15:guide id="43" pos="413">
          <p15:clr>
            <a:srgbClr val="547EBF"/>
          </p15:clr>
        </p15:guide>
        <p15:guide id="44" pos="4330">
          <p15:clr>
            <a:srgbClr val="A4A3A4"/>
          </p15:clr>
        </p15:guide>
        <p15:guide id="45" pos="4525">
          <p15:clr>
            <a:srgbClr val="A4A3A4"/>
          </p15:clr>
        </p15:guide>
        <p15:guide id="46" pos="5505">
          <p15:clr>
            <a:srgbClr val="A4A3A4"/>
          </p15:clr>
        </p15:guide>
        <p15:guide id="47" pos="5113">
          <p15:clr>
            <a:srgbClr val="A4A3A4"/>
          </p15:clr>
        </p15:guide>
        <p15:guide id="48" pos="4917">
          <p15:clr>
            <a:srgbClr val="A4A3A4"/>
          </p15:clr>
        </p15:guide>
        <p15:guide id="49" pos="5700">
          <p15:clr>
            <a:srgbClr val="A4A3A4"/>
          </p15:clr>
        </p15:guide>
        <p15:guide id="50" pos="6092">
          <p15:clr>
            <a:srgbClr val="A4A3A4"/>
          </p15:clr>
        </p15:guide>
        <p15:guide id="51" pos="6288">
          <p15:clr>
            <a:srgbClr val="A4A3A4"/>
          </p15:clr>
        </p15:guide>
        <p15:guide id="52" pos="6680">
          <p15:clr>
            <a:srgbClr val="A4A3A4"/>
          </p15:clr>
        </p15:guide>
        <p15:guide id="53" pos="6876">
          <p15:clr>
            <a:srgbClr val="A4A3A4"/>
          </p15:clr>
        </p15:guide>
        <p15:guide id="54" pos="7267">
          <p15:clr>
            <a:srgbClr val="547EBF"/>
          </p15:clr>
        </p15:guide>
        <p15:guide id="55" orient="horz" pos="3923">
          <p15:clr>
            <a:srgbClr val="547EBF"/>
          </p15:clr>
        </p15:guide>
        <p15:guide id="56" orient="horz" pos="789">
          <p15:clr>
            <a:srgbClr val="547EBF"/>
          </p15:clr>
        </p15:guide>
        <p15:guide id="57" orient="horz" pos="202">
          <p15:clr>
            <a:srgbClr val="547EBF"/>
          </p15:clr>
        </p15:guide>
        <p15:guide id="58" orient="horz" pos="495">
          <p15:clr>
            <a:srgbClr val="547EB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3213831"/>
            <a:ext cx="5284787" cy="3013931"/>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3213831"/>
            <a:ext cx="5284785" cy="3013932"/>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3 Content Placeholder left">
            <a:extLst>
              <a:ext uri="{FF2B5EF4-FFF2-40B4-BE49-F238E27FC236}">
                <a16:creationId xmlns:a16="http://schemas.microsoft.com/office/drawing/2014/main" id="{0809F1C3-92E0-43D9-A1DD-84447DEDF05A}"/>
              </a:ext>
            </a:extLst>
          </p:cNvPr>
          <p:cNvSpPr>
            <a:spLocks noGrp="1"/>
          </p:cNvSpPr>
          <p:nvPr>
            <p:ph sz="quarter" idx="15"/>
          </p:nvPr>
        </p:nvSpPr>
        <p:spPr>
          <a:xfrm>
            <a:off x="655637" y="1248048"/>
            <a:ext cx="10880724" cy="1741682"/>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6448848"/>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3738880"/>
            <a:ext cx="10880726" cy="2488883"/>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3 Content Placeholder">
            <a:extLst>
              <a:ext uri="{FF2B5EF4-FFF2-40B4-BE49-F238E27FC236}">
                <a16:creationId xmlns:a16="http://schemas.microsoft.com/office/drawing/2014/main" id="{74BDF88C-E501-4DA4-8B5B-B88DD321C3F2}"/>
              </a:ext>
            </a:extLst>
          </p:cNvPr>
          <p:cNvSpPr>
            <a:spLocks noGrp="1"/>
          </p:cNvSpPr>
          <p:nvPr>
            <p:ph sz="quarter" idx="14"/>
          </p:nvPr>
        </p:nvSpPr>
        <p:spPr>
          <a:xfrm>
            <a:off x="655637" y="1248048"/>
            <a:ext cx="10880726" cy="2344528"/>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1982941616"/>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2682240"/>
            <a:ext cx="10880726" cy="3545523"/>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3 Content Placeholder">
            <a:extLst>
              <a:ext uri="{FF2B5EF4-FFF2-40B4-BE49-F238E27FC236}">
                <a16:creationId xmlns:a16="http://schemas.microsoft.com/office/drawing/2014/main" id="{74BDF88C-E501-4DA4-8B5B-B88DD321C3F2}"/>
              </a:ext>
            </a:extLst>
          </p:cNvPr>
          <p:cNvSpPr>
            <a:spLocks noGrp="1"/>
          </p:cNvSpPr>
          <p:nvPr>
            <p:ph sz="quarter" idx="14"/>
          </p:nvPr>
        </p:nvSpPr>
        <p:spPr>
          <a:xfrm>
            <a:off x="655637" y="1248048"/>
            <a:ext cx="10880726" cy="113752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1297592445"/>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5120640"/>
            <a:ext cx="10880726" cy="1107123"/>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3 Content Placeholder">
            <a:extLst>
              <a:ext uri="{FF2B5EF4-FFF2-40B4-BE49-F238E27FC236}">
                <a16:creationId xmlns:a16="http://schemas.microsoft.com/office/drawing/2014/main" id="{74BDF88C-E501-4DA4-8B5B-B88DD321C3F2}"/>
              </a:ext>
            </a:extLst>
          </p:cNvPr>
          <p:cNvSpPr>
            <a:spLocks noGrp="1"/>
          </p:cNvSpPr>
          <p:nvPr>
            <p:ph sz="quarter" idx="14"/>
          </p:nvPr>
        </p:nvSpPr>
        <p:spPr>
          <a:xfrm>
            <a:off x="655637" y="1248048"/>
            <a:ext cx="10880726" cy="3645008"/>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2475709728"/>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7951AEF9-47FF-4DE6-B6CD-00229DD8D6D5}"/>
              </a:ext>
            </a:extLst>
          </p:cNvPr>
          <p:cNvSpPr>
            <a:spLocks noGrp="1"/>
          </p:cNvSpPr>
          <p:nvPr>
            <p:ph type="body" sz="quarter" idx="11"/>
          </p:nvPr>
        </p:nvSpPr>
        <p:spPr>
          <a:xfrm>
            <a:off x="5008563" y="630238"/>
            <a:ext cx="6527800" cy="559752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8C5A3FB9-3681-4470-9515-9E433CB99DCD}"/>
              </a:ext>
            </a:extLst>
          </p:cNvPr>
          <p:cNvSpPr>
            <a:spLocks noGrp="1"/>
          </p:cNvSpPr>
          <p:nvPr>
            <p:ph type="title"/>
          </p:nvPr>
        </p:nvSpPr>
        <p:spPr>
          <a:xfrm>
            <a:off x="655639" y="630238"/>
            <a:ext cx="3152330" cy="5597524"/>
          </a:xfrm>
        </p:spPr>
        <p:txBody>
          <a:bodyPr anchor="ct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184326568"/>
      </p:ext>
    </p:extLst>
  </p:cSld>
  <p:clrMapOvr>
    <a:masterClrMapping/>
  </p:clrMapOvr>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1716957870"/>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2717613"/>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m-wid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2534602"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3430016" y="1408113"/>
            <a:ext cx="810634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607391"/>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Wide-slim">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9001759" y="1408113"/>
            <a:ext cx="2534602"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55638" y="1408113"/>
            <a:ext cx="810634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0725114"/>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12" name="2 Subtitle">
            <a:extLst>
              <a:ext uri="{FF2B5EF4-FFF2-40B4-BE49-F238E27FC236}">
                <a16:creationId xmlns:a16="http://schemas.microsoft.com/office/drawing/2014/main" id="{A80DD196-90AE-4754-8926-D676551AB9C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8755777"/>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endParaRPr lang="en-US" noProof="0" dirty="0"/>
          </a:p>
        </p:txBody>
      </p:sp>
      <p:sp>
        <p:nvSpPr>
          <p:cNvPr id="6" name="2 Subtitle">
            <a:extLst>
              <a:ext uri="{FF2B5EF4-FFF2-40B4-BE49-F238E27FC236}">
                <a16:creationId xmlns:a16="http://schemas.microsoft.com/office/drawing/2014/main" id="{11FC2D5A-AAFB-433D-8F41-FB1BF5F8682D}"/>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Tree>
    <p:extLst>
      <p:ext uri="{BB962C8B-B14F-4D97-AF65-F5344CB8AC3E}">
        <p14:creationId xmlns:p14="http://schemas.microsoft.com/office/powerpoint/2010/main" val="434779669"/>
      </p:ext>
    </p:extLst>
  </p:cSld>
  <p:clrMapOvr>
    <a:masterClrMapping/>
  </p:clrMapOvr>
  <p:extLst>
    <p:ext uri="{DCECCB84-F9BA-43D5-87BE-67443E8EF086}">
      <p15:sldGuideLst xmlns:p15="http://schemas.microsoft.com/office/powerpoint/2012/main">
        <p15:guide id="30" pos="413">
          <p15:clr>
            <a:srgbClr val="547EBF"/>
          </p15:clr>
        </p15:guide>
        <p15:guide id="31" orient="horz" pos="887">
          <p15:clr>
            <a:srgbClr val="547EBF"/>
          </p15:clr>
        </p15:guide>
        <p15:guide id="32" orient="horz" pos="789">
          <p15:clr>
            <a:srgbClr val="547EBF"/>
          </p15:clr>
        </p15:guide>
        <p15:guide id="33" orient="horz" pos="495">
          <p15:clr>
            <a:srgbClr val="547EBF"/>
          </p15:clr>
        </p15:guide>
        <p15:guide id="34" orient="horz" pos="202">
          <p15:clr>
            <a:srgbClr val="547EBF"/>
          </p15:clr>
        </p15:guide>
        <p15:guide id="35" orient="horz" pos="3923">
          <p15:clr>
            <a:srgbClr val="547EBF"/>
          </p15:clr>
        </p15:guide>
        <p15:guide id="36" pos="804">
          <p15:clr>
            <a:srgbClr val="A4A3A4"/>
          </p15:clr>
        </p15:guide>
        <p15:guide id="37" pos="1000">
          <p15:clr>
            <a:srgbClr val="A4A3A4"/>
          </p15:clr>
        </p15:guide>
        <p15:guide id="38" pos="1392">
          <p15:clr>
            <a:srgbClr val="A4A3A4"/>
          </p15:clr>
        </p15:guide>
        <p15:guide id="39" pos="1588">
          <p15:clr>
            <a:srgbClr val="A4A3A4"/>
          </p15:clr>
        </p15:guide>
        <p15:guide id="40" pos="1980">
          <p15:clr>
            <a:srgbClr val="A4A3A4"/>
          </p15:clr>
        </p15:guide>
        <p15:guide id="41" pos="2175">
          <p15:clr>
            <a:srgbClr val="A4A3A4"/>
          </p15:clr>
        </p15:guide>
        <p15:guide id="42" pos="2567">
          <p15:clr>
            <a:srgbClr val="A4A3A4"/>
          </p15:clr>
        </p15:guide>
        <p15:guide id="43" pos="2763">
          <p15:clr>
            <a:srgbClr val="A4A3A4"/>
          </p15:clr>
        </p15:guide>
        <p15:guide id="44" pos="3155">
          <p15:clr>
            <a:srgbClr val="A4A3A4"/>
          </p15:clr>
        </p15:guide>
        <p15:guide id="45" pos="3350">
          <p15:clr>
            <a:srgbClr val="A4A3A4"/>
          </p15:clr>
        </p15:guide>
        <p15:guide id="46" pos="3742">
          <p15:clr>
            <a:srgbClr val="547EBF"/>
          </p15:clr>
        </p15:guide>
        <p15:guide id="47" pos="3938">
          <p15:clr>
            <a:srgbClr val="547EBF"/>
          </p15:clr>
        </p15:guide>
        <p15:guide id="48" pos="4330">
          <p15:clr>
            <a:srgbClr val="A4A3A4"/>
          </p15:clr>
        </p15:guide>
        <p15:guide id="49" pos="4525">
          <p15:clr>
            <a:srgbClr val="A4A3A4"/>
          </p15:clr>
        </p15:guide>
        <p15:guide id="50" pos="5113">
          <p15:clr>
            <a:srgbClr val="A4A3A4"/>
          </p15:clr>
        </p15:guide>
        <p15:guide id="51" pos="4917">
          <p15:clr>
            <a:srgbClr val="A4A3A4"/>
          </p15:clr>
        </p15:guide>
        <p15:guide id="52" pos="5505">
          <p15:clr>
            <a:srgbClr val="A4A3A4"/>
          </p15:clr>
        </p15:guide>
        <p15:guide id="53" pos="5700">
          <p15:clr>
            <a:srgbClr val="A4A3A4"/>
          </p15:clr>
        </p15:guide>
        <p15:guide id="54" pos="6092">
          <p15:clr>
            <a:srgbClr val="A4A3A4"/>
          </p15:clr>
        </p15:guide>
        <p15:guide id="55" pos="6288">
          <p15:clr>
            <a:srgbClr val="A4A3A4"/>
          </p15:clr>
        </p15:guide>
        <p15:guide id="56" pos="6680">
          <p15:clr>
            <a:srgbClr val="A4A3A4"/>
          </p15:clr>
        </p15:guide>
        <p15:guide id="57" pos="6876">
          <p15:clr>
            <a:srgbClr val="A4A3A4"/>
          </p15:clr>
        </p15:guide>
        <p15:guide id="58" pos="7267">
          <p15:clr>
            <a:srgbClr val="547EB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2216216901"/>
      </p:ext>
    </p:extLst>
  </p:cSld>
  <p:clrMapOvr>
    <a:masterClrMapping/>
  </p:clrMapOvr>
  <p:extLst>
    <p:ext uri="{DCECCB84-F9BA-43D5-87BE-67443E8EF086}">
      <p15:sldGuideLst xmlns:p15="http://schemas.microsoft.com/office/powerpoint/2012/main">
        <p15:guide id="6" pos="413">
          <p15:clr>
            <a:srgbClr val="547EBF"/>
          </p15:clr>
        </p15:guide>
        <p15:guide id="7" pos="6092">
          <p15:clr>
            <a:srgbClr val="547EBF"/>
          </p15:clr>
        </p15:guide>
        <p15:guide id="8" orient="horz" pos="2160">
          <p15:clr>
            <a:srgbClr val="547EBF"/>
          </p15:clr>
        </p15:guide>
        <p15:guide id="9" orient="horz" pos="2258">
          <p15:clr>
            <a:srgbClr val="547EBF"/>
          </p15:clr>
        </p15:guide>
        <p15:guide id="10" orient="horz" pos="1866">
          <p15:clr>
            <a:srgbClr val="547EB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Title Photo 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AB84590-D70C-4035-A905-2A42ABB0C2C7}"/>
              </a:ext>
            </a:extLst>
          </p:cNvPr>
          <p:cNvSpPr>
            <a:spLocks noGrp="1"/>
          </p:cNvSpPr>
          <p:nvPr>
            <p:ph type="pic" sz="quarter" idx="10" hasCustomPrompt="1"/>
          </p:nvPr>
        </p:nvSpPr>
        <p:spPr>
          <a:xfrm>
            <a:off x="0" y="0"/>
            <a:ext cx="12192000" cy="6858000"/>
          </a:xfrm>
        </p:spPr>
        <p:txBody>
          <a:bodyPr/>
          <a:lstStyle>
            <a:lvl1pPr marL="0" indent="0">
              <a:buNone/>
              <a:defRPr/>
            </a:lvl1pPr>
          </a:lstStyle>
          <a:p>
            <a:r>
              <a:rPr lang="en-US" dirty="0"/>
              <a:t> </a:t>
            </a:r>
          </a:p>
        </p:txBody>
      </p:sp>
      <p:sp>
        <p:nvSpPr>
          <p:cNvPr id="5" name="1 Title">
            <a:extLst>
              <a:ext uri="{FF2B5EF4-FFF2-40B4-BE49-F238E27FC236}">
                <a16:creationId xmlns:a16="http://schemas.microsoft.com/office/drawing/2014/main" id="{81A2BCCF-7E5C-410A-BA6B-170B6E461324}"/>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33206979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dirty="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491582711"/>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 Sub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dirty="0"/>
              <a:t>Title</a:t>
            </a:r>
          </a:p>
        </p:txBody>
      </p:sp>
      <p:sp>
        <p:nvSpPr>
          <p:cNvPr id="5" name="2 Subtitle">
            <a:extLst>
              <a:ext uri="{FF2B5EF4-FFF2-40B4-BE49-F238E27FC236}">
                <a16:creationId xmlns:a16="http://schemas.microsoft.com/office/drawing/2014/main" id="{DC107B4A-1D3A-4EF0-9403-12610B8F84FE}"/>
              </a:ext>
            </a:extLst>
          </p:cNvPr>
          <p:cNvSpPr>
            <a:spLocks noGrp="1"/>
          </p:cNvSpPr>
          <p:nvPr>
            <p:ph type="subTitle" idx="1"/>
          </p:nvPr>
        </p:nvSpPr>
        <p:spPr>
          <a:xfrm>
            <a:off x="655638" y="786383"/>
            <a:ext cx="4352926"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526330969"/>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p:nvSpPr>
        <p:spPr bwMode="blackWhite">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p:nvPr>
        </p:nvSpPr>
        <p:spPr>
          <a:xfrm>
            <a:off x="8420100" y="630237"/>
            <a:ext cx="3116263" cy="5597525"/>
          </a:xfrm>
        </p:spPr>
        <p:txBody>
          <a:bodyPr anchor="ctr">
            <a:noAutofit/>
          </a:bodyPr>
          <a:lstStyle>
            <a:lvl1pPr>
              <a:defRPr>
                <a:solidFill>
                  <a:schemeClr val="bg1"/>
                </a:solidFill>
              </a:defRPr>
            </a:lvl1pPr>
          </a:lstStyle>
          <a:p>
            <a:r>
              <a:rPr lang="en-US"/>
              <a:t>Click to edit Master title style</a:t>
            </a:r>
            <a:endParaRPr lang="en-US" dirty="0"/>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736881" y="630236"/>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p:txBody>
      </p:sp>
    </p:spTree>
    <p:extLst>
      <p:ext uri="{BB962C8B-B14F-4D97-AF65-F5344CB8AC3E}">
        <p14:creationId xmlns:p14="http://schemas.microsoft.com/office/powerpoint/2010/main" val="1803159956"/>
      </p:ext>
    </p:extLst>
  </p:cSld>
  <p:clrMapOvr>
    <a:masterClrMapping/>
  </p:clrMapOvr>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1 Title">
            <a:extLst>
              <a:ext uri="{FF2B5EF4-FFF2-40B4-BE49-F238E27FC236}">
                <a16:creationId xmlns:a16="http://schemas.microsoft.com/office/drawing/2014/main" id="{30C802C8-07B4-43F8-A724-613255E706EA}"/>
              </a:ext>
            </a:extLst>
          </p:cNvPr>
          <p:cNvSpPr>
            <a:spLocks noGrp="1"/>
          </p:cNvSpPr>
          <p:nvPr>
            <p:ph type="title" hasCustomPrompt="1"/>
          </p:nvPr>
        </p:nvSpPr>
        <p:spPr>
          <a:xfrm>
            <a:off x="655637" y="-461665"/>
            <a:ext cx="4352926" cy="461665"/>
          </a:xfrm>
        </p:spPr>
        <p:txBody>
          <a:bodyPr anchor="b">
            <a:noAutofit/>
          </a:bodyPr>
          <a:lstStyle>
            <a:lvl1pPr algn="ctr">
              <a:defRPr/>
            </a:lvl1pPr>
          </a:lstStyle>
          <a:p>
            <a:r>
              <a:rPr lang="en-US" noProof="0" dirty="0"/>
              <a:t>Title</a:t>
            </a:r>
          </a:p>
        </p:txBody>
      </p:sp>
      <p:sp>
        <p:nvSpPr>
          <p:cNvPr id="16" name="Text Placeholder 6">
            <a:extLst>
              <a:ext uri="{FF2B5EF4-FFF2-40B4-BE49-F238E27FC236}">
                <a16:creationId xmlns:a16="http://schemas.microsoft.com/office/drawing/2014/main" id="{49244260-7270-4E52-B887-E991DA8E4E28}"/>
              </a:ext>
            </a:extLst>
          </p:cNvPr>
          <p:cNvSpPr>
            <a:spLocks noGrp="1"/>
          </p:cNvSpPr>
          <p:nvPr>
            <p:ph idx="16" hasCustomPrompt="1"/>
          </p:nvPr>
        </p:nvSpPr>
        <p:spPr>
          <a:xfrm>
            <a:off x="655638" y="630237"/>
            <a:ext cx="4352925" cy="5597525"/>
          </a:xfrm>
          <a:prstGeom prst="rect">
            <a:avLst/>
          </a:prstGeom>
        </p:spPr>
        <p:txBody>
          <a:bodyPr vert="horz" lIns="0" tIns="0" rIns="0" bIns="0" rtlCol="0">
            <a:normAutofit/>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Picture Placeholder 8">
            <a:extLst>
              <a:ext uri="{FF2B5EF4-FFF2-40B4-BE49-F238E27FC236}">
                <a16:creationId xmlns:a16="http://schemas.microsoft.com/office/drawing/2014/main" id="{9F6E60FE-54B4-4C7F-AB24-D739EFDBAD7B}"/>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353817919"/>
      </p:ext>
    </p:extLst>
  </p:cSld>
  <p:clrMapOvr>
    <a:masterClrMapping/>
  </p:clrMapOvr>
  <p:extLst>
    <p:ext uri="{DCECCB84-F9BA-43D5-87BE-67443E8EF086}">
      <p15:sldGuideLst xmlns:p15="http://schemas.microsoft.com/office/powerpoint/2012/main">
        <p15:guide id="10" orient="horz" pos="397">
          <p15:clr>
            <a:srgbClr val="547EBF"/>
          </p15:clr>
        </p15:guide>
        <p15:guide id="11" pos="3155">
          <p15:clr>
            <a:srgbClr val="547EBF"/>
          </p15:clr>
        </p15:guide>
        <p15:guide id="12" pos="3350">
          <p15:clr>
            <a:srgbClr val="547EBF"/>
          </p15:clr>
        </p15:guide>
        <p15:guide id="13" pos="413">
          <p15:clr>
            <a:srgbClr val="547EBF"/>
          </p15:clr>
        </p15:guide>
        <p15:guide id="14" orient="horz" pos="3923">
          <p15:clr>
            <a:srgbClr val="547EB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55637" y="2979738"/>
            <a:ext cx="4352925" cy="3248025"/>
          </a:xfrm>
        </p:spPr>
        <p:txBody>
          <a:bodyPr anchor="t">
            <a:noAutofit/>
          </a:bodyPr>
          <a:lstStyle>
            <a:lvl1pPr>
              <a:defRPr sz="2800"/>
            </a:lvl1pPr>
          </a:lstStyle>
          <a:p>
            <a:r>
              <a:rPr lang="en-US" noProof="0" dirty="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570858718"/>
      </p:ext>
    </p:extLst>
  </p:cSld>
  <p:clrMapOvr>
    <a:masterClrMapping/>
  </p:clrMapOvr>
  <p:extLst>
    <p:ext uri="{DCECCB84-F9BA-43D5-87BE-67443E8EF086}">
      <p15:sldGuideLst xmlns:p15="http://schemas.microsoft.com/office/powerpoint/2012/main">
        <p15:guide id="8" orient="horz" pos="1877">
          <p15:clr>
            <a:srgbClr val="547EBF"/>
          </p15:clr>
        </p15:guide>
        <p15:guide id="9" orient="horz" pos="3923">
          <p15:clr>
            <a:srgbClr val="547EBF"/>
          </p15:clr>
        </p15:guide>
        <p15:guide id="10" pos="3350">
          <p15:clr>
            <a:srgbClr val="547EBF"/>
          </p15:clr>
        </p15:guide>
        <p15:guide id="11" pos="3155">
          <p15:clr>
            <a:srgbClr val="547EBF"/>
          </p15:clr>
        </p15:guide>
        <p15:guide id="12" pos="413">
          <p15:clr>
            <a:srgbClr val="547EB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8E01E45-D858-46CB-8C37-2ADA7A8B4F38}"/>
              </a:ext>
            </a:extLst>
          </p:cNvPr>
          <p:cNvSpPr>
            <a:spLocks noGrp="1"/>
          </p:cNvSpPr>
          <p:nvPr>
            <p:ph type="title"/>
          </p:nvPr>
        </p:nvSpPr>
        <p:spPr>
          <a:xfrm>
            <a:off x="655638" y="4983164"/>
            <a:ext cx="10880726" cy="1244599"/>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8DAC1AB8-B848-4140-ADBF-53800EEC5897}"/>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1682" cy="4672013"/>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130694076"/>
      </p:ext>
    </p:extLst>
  </p:cSld>
  <p:clrMapOvr>
    <a:masterClrMapping/>
  </p:clrMapOvr>
  <p:extLst>
    <p:ext uri="{DCECCB84-F9BA-43D5-87BE-67443E8EF086}">
      <p15:sldGuideLst xmlns:p15="http://schemas.microsoft.com/office/powerpoint/2012/main">
        <p15:guide id="10" orient="horz" pos="2943">
          <p15:clr>
            <a:srgbClr val="547EBF"/>
          </p15:clr>
        </p15:guide>
        <p15:guide id="11" orient="horz" pos="3923">
          <p15:clr>
            <a:srgbClr val="547EBF"/>
          </p15:clr>
        </p15:guide>
        <p15:guide id="12" orient="horz" pos="3139">
          <p15:clr>
            <a:srgbClr val="547EBF"/>
          </p15:clr>
        </p15:guide>
        <p15:guide id="13" pos="413">
          <p15:clr>
            <a:srgbClr val="547EBF"/>
          </p15:clr>
        </p15:guide>
        <p15:guide id="14" pos="7267">
          <p15:clr>
            <a:srgbClr val="547EB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55954" y="629920"/>
            <a:ext cx="10880726" cy="1244600"/>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0" y="2030414"/>
            <a:ext cx="12191682" cy="4827586"/>
          </a:xfrm>
          <a:solidFill>
            <a:srgbClr val="243A5E"/>
          </a:solidFill>
        </p:spPr>
        <p:txBody>
          <a:bodyPr tIns="1005840" anchor="t">
            <a:noAutofit/>
          </a:bodyPr>
          <a:lstStyle>
            <a:lvl1pPr marL="0" marR="0" indent="0" algn="ctr" defTabSz="932688"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924444472"/>
      </p:ext>
    </p:extLst>
  </p:cSld>
  <p:clrMapOvr>
    <a:masterClrMapping/>
  </p:clrMapOvr>
  <p:extLst>
    <p:ext uri="{DCECCB84-F9BA-43D5-87BE-67443E8EF086}">
      <p15:sldGuideLst xmlns:p15="http://schemas.microsoft.com/office/powerpoint/2012/main">
        <p15:guide id="10" orient="horz" pos="1279">
          <p15:clr>
            <a:srgbClr val="547EBF"/>
          </p15:clr>
        </p15:guide>
        <p15:guide id="11" orient="horz" pos="397">
          <p15:clr>
            <a:srgbClr val="547EBF"/>
          </p15:clr>
        </p15:guide>
        <p15:guide id="12" orient="horz" pos="1181">
          <p15:clr>
            <a:srgbClr val="547EBF"/>
          </p15:clr>
        </p15:guide>
        <p15:guide id="13" pos="413">
          <p15:clr>
            <a:srgbClr val="547EBF"/>
          </p15:clr>
        </p15:guide>
        <p15:guide id="14" pos="7267">
          <p15:clr>
            <a:srgbClr val="547EBF"/>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endParaRPr lang="en-US" dirty="0"/>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237381773"/>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picture content Subtitle">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endParaRPr lang="en-US" dirty="0"/>
          </a:p>
        </p:txBody>
      </p:sp>
      <p:sp>
        <p:nvSpPr>
          <p:cNvPr id="7" name="2 Subtitle">
            <a:extLst>
              <a:ext uri="{FF2B5EF4-FFF2-40B4-BE49-F238E27FC236}">
                <a16:creationId xmlns:a16="http://schemas.microsoft.com/office/drawing/2014/main" id="{D34F39F8-09A0-4BE2-BB3F-229B1BBE4E75}"/>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19041650"/>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876849995"/>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picture content Subtitle">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9" name="2 Subtitle">
            <a:extLst>
              <a:ext uri="{FF2B5EF4-FFF2-40B4-BE49-F238E27FC236}">
                <a16:creationId xmlns:a16="http://schemas.microsoft.com/office/drawing/2014/main" id="{E8738704-89DF-43DB-9D38-C88AC3CB1CDB}"/>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442093490"/>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523462488"/>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our picture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endParaRPr lang="en-US" dirty="0"/>
          </a:p>
        </p:txBody>
      </p:sp>
      <p:sp>
        <p:nvSpPr>
          <p:cNvPr id="11" name="2 Subtitle">
            <a:extLst>
              <a:ext uri="{FF2B5EF4-FFF2-40B4-BE49-F238E27FC236}">
                <a16:creationId xmlns:a16="http://schemas.microsoft.com/office/drawing/2014/main" id="{9C10B24D-0F6D-4A97-80EB-A59B12DBA0F8}"/>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912418055"/>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Title Color">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3370073269"/>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endParaRPr lang="en-US" dirty="0"/>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6" name="Text Placeholder 2">
            <a:extLst>
              <a:ext uri="{FF2B5EF4-FFF2-40B4-BE49-F238E27FC236}">
                <a16:creationId xmlns:a16="http://schemas.microsoft.com/office/drawing/2014/main" id="{6CC298E9-8D61-4284-B87A-1CA94C9122B9}"/>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00962889"/>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creenshot and caption Sub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endParaRPr lang="en-US" dirty="0"/>
          </a:p>
        </p:txBody>
      </p:sp>
      <p:sp>
        <p:nvSpPr>
          <p:cNvPr id="6" name="2 Subtitle">
            <a:extLst>
              <a:ext uri="{FF2B5EF4-FFF2-40B4-BE49-F238E27FC236}">
                <a16:creationId xmlns:a16="http://schemas.microsoft.com/office/drawing/2014/main" id="{8DCBAEDD-E71A-435D-B696-38C6A97622C4}"/>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7" name="Text Placeholder 2">
            <a:extLst>
              <a:ext uri="{FF2B5EF4-FFF2-40B4-BE49-F238E27FC236}">
                <a16:creationId xmlns:a16="http://schemas.microsoft.com/office/drawing/2014/main" id="{6AA2C1BB-FA60-4E99-B95C-EB865EB58D10}"/>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84416189"/>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creenshot and caption 2">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6AEE150-FB8B-41B9-8C47-5CA3E6A6A435}"/>
              </a:ext>
            </a:extLst>
          </p:cNvPr>
          <p:cNvSpPr>
            <a:spLocks noGrp="1"/>
          </p:cNvSpPr>
          <p:nvPr>
            <p:ph type="title"/>
          </p:nvPr>
        </p:nvSpPr>
        <p:spPr>
          <a:xfrm>
            <a:off x="655639" y="320040"/>
            <a:ext cx="6735762" cy="461665"/>
          </a:xfrm>
        </p:spPr>
        <p:txBody>
          <a:bodyPr/>
          <a:lstStyle/>
          <a:p>
            <a:r>
              <a:rPr lang="en-US"/>
              <a:t>Click to edit Master title style</a:t>
            </a:r>
            <a:endParaRPr lang="en-US" dirty="0"/>
          </a:p>
        </p:txBody>
      </p:sp>
      <p:sp>
        <p:nvSpPr>
          <p:cNvPr id="13" name="2 Subtitle">
            <a:extLst>
              <a:ext uri="{FF2B5EF4-FFF2-40B4-BE49-F238E27FC236}">
                <a16:creationId xmlns:a16="http://schemas.microsoft.com/office/drawing/2014/main" id="{018DFCC7-CC7B-4498-870F-D94259C879E8}"/>
              </a:ext>
            </a:extLst>
          </p:cNvPr>
          <p:cNvSpPr>
            <a:spLocks noGrp="1"/>
          </p:cNvSpPr>
          <p:nvPr>
            <p:ph type="subTitle" idx="1"/>
          </p:nvPr>
        </p:nvSpPr>
        <p:spPr>
          <a:xfrm>
            <a:off x="655637" y="786383"/>
            <a:ext cx="6735763"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3" name="Picture Placeholder 2">
            <a:extLst>
              <a:ext uri="{FF2B5EF4-FFF2-40B4-BE49-F238E27FC236}">
                <a16:creationId xmlns:a16="http://schemas.microsoft.com/office/drawing/2014/main" id="{4E3F5F61-3DC9-4619-8674-1A76166FE5D8}"/>
              </a:ext>
              <a:ext uri="{C183D7F6-B498-43B3-948B-1728B52AA6E4}">
                <adec:decorative xmlns:adec="http://schemas.microsoft.com/office/drawing/2017/decorative" val="1"/>
              </a:ext>
            </a:extLst>
          </p:cNvPr>
          <p:cNvSpPr>
            <a:spLocks noGrp="1"/>
          </p:cNvSpPr>
          <p:nvPr>
            <p:ph type="pic" sz="quarter" idx="11" hasCustomPrompt="1"/>
          </p:nvPr>
        </p:nvSpPr>
        <p:spPr>
          <a:xfrm>
            <a:off x="7620000" y="0"/>
            <a:ext cx="4572000" cy="6858000"/>
          </a:xfr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buNone/>
              <a:defRPr lang="en-US" sz="2000" dirty="0">
                <a:gradFill>
                  <a:gsLst>
                    <a:gs pos="0">
                      <a:srgbClr val="FFFFFF"/>
                    </a:gs>
                    <a:gs pos="100000">
                      <a:srgbClr val="FFFFFF"/>
                    </a:gs>
                  </a:gsLst>
                  <a:lin ang="5400000" scaled="0"/>
                </a:gradFill>
                <a:ea typeface="Segoe UI" pitchFamily="34" charset="0"/>
              </a:defRPr>
            </a:lvl1pPr>
          </a:lstStyle>
          <a:p>
            <a:pPr marL="0" lvl="0" defTabSz="932472" fontAlgn="base">
              <a:spcBef>
                <a:spcPct val="0"/>
              </a:spcBef>
              <a:spcAft>
                <a:spcPct val="0"/>
              </a:spcAft>
            </a:pPr>
            <a:r>
              <a:rPr lang="en-US" dirty="0"/>
              <a:t> </a:t>
            </a:r>
          </a:p>
        </p:txBody>
      </p:sp>
      <p:sp>
        <p:nvSpPr>
          <p:cNvPr id="7" name="Text Placeholder 2">
            <a:extLst>
              <a:ext uri="{FF2B5EF4-FFF2-40B4-BE49-F238E27FC236}">
                <a16:creationId xmlns:a16="http://schemas.microsoft.com/office/drawing/2014/main" id="{207B3CE6-2A88-4BBB-9280-FE68BA6077C2}"/>
              </a:ext>
            </a:extLst>
          </p:cNvPr>
          <p:cNvSpPr>
            <a:spLocks noGrp="1"/>
          </p:cNvSpPr>
          <p:nvPr>
            <p:ph type="body" sz="quarter" idx="23"/>
          </p:nvPr>
        </p:nvSpPr>
        <p:spPr>
          <a:xfrm>
            <a:off x="655638" y="1397001"/>
            <a:ext cx="6735761" cy="4851400"/>
          </a:xfrm>
        </p:spPr>
        <p:txBody>
          <a:bodyPr/>
          <a:lstStyle>
            <a:lvl1pPr marL="0" indent="0">
              <a:buNone/>
              <a:defRPr sz="2400">
                <a:latin typeface="Segoe UI Semibold" panose="020B0702040204020203" pitchFamily="34" charset="0"/>
                <a:cs typeface="Segoe UI Semibold" panose="020B0702040204020203" pitchFamily="34" charset="0"/>
              </a:defRPr>
            </a:lvl1pPr>
            <a:lvl2pPr marL="628650" indent="-342900">
              <a:defRPr sz="2000"/>
            </a:lvl2pPr>
            <a:lvl3pPr marL="0" indent="0">
              <a:buNone/>
              <a:defRPr sz="24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18353612"/>
      </p:ext>
    </p:extLst>
  </p:cSld>
  <p:clrMapOvr>
    <a:masterClrMapping/>
  </p:clrMapOvr>
  <p:extLst>
    <p:ext uri="{DCECCB84-F9BA-43D5-87BE-67443E8EF086}">
      <p15:sldGuideLst xmlns:p15="http://schemas.microsoft.com/office/powerpoint/2012/main">
        <p15:guide id="36" orient="horz" pos="3936">
          <p15:clr>
            <a:srgbClr val="547EBF"/>
          </p15:clr>
        </p15:guide>
        <p15:guide id="37" pos="2376">
          <p15:clr>
            <a:srgbClr val="FFFFFF"/>
          </p15:clr>
        </p15:guide>
        <p15:guide id="38" orient="horz" pos="880">
          <p15:clr>
            <a:srgbClr val="547EBF"/>
          </p15:clr>
        </p15:guide>
        <p15:guide id="39" pos="4656">
          <p15:clr>
            <a:srgbClr val="547EBF"/>
          </p15:clr>
        </p15:guide>
        <p15:guide id="40" pos="7267">
          <p15:clr>
            <a:srgbClr val="547EBF"/>
          </p15:clr>
        </p15:guide>
        <p15:guide id="41" pos="2763">
          <p15:clr>
            <a:srgbClr val="547EBF"/>
          </p15:clr>
        </p15:guide>
        <p15:guide id="42" pos="413">
          <p15:clr>
            <a:srgbClr val="FFFFFF"/>
          </p15:clr>
        </p15:guide>
        <p15:guide id="43" pos="480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55320" y="630936"/>
            <a:ext cx="3114650" cy="5596826"/>
          </a:xfrm>
        </p:spPr>
        <p:txBody>
          <a:bodyPr anchor="ctr">
            <a:noAutofit/>
          </a:bodyPr>
          <a:lstStyle>
            <a:lvl1pPr>
              <a:defRPr/>
            </a:lvl1pPr>
          </a:lstStyle>
          <a:p>
            <a:r>
              <a:rPr lang="en-US" dirty="0"/>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p:nvCxnSpPr>
        <p:spPr>
          <a:xfrm>
            <a:off x="4386072"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50938A94-31C5-4EF3-9465-4BF0AD119595}"/>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0" indent="0">
              <a:spcAft>
                <a:spcPts val="1200"/>
              </a:spcAft>
              <a:buFont typeface="Arial" panose="020B0604020202020204" pitchFamily="34" charset="0"/>
              <a:buNone/>
              <a:defRPr sz="2400"/>
            </a:lvl1pPr>
            <a:lvl2pPr marL="342900" indent="-342900">
              <a:buFont typeface="Arial" panose="020B0604020202020204" pitchFamily="34" charset="0"/>
              <a:buChar char="•"/>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95046949"/>
      </p:ext>
    </p:extLst>
  </p:cSld>
  <p:clrMapOvr>
    <a:masterClrMapping/>
  </p:clrMapOvr>
  <p:extLst>
    <p:ext uri="{DCECCB84-F9BA-43D5-87BE-67443E8EF086}">
      <p15:sldGuideLst xmlns:p15="http://schemas.microsoft.com/office/powerpoint/2012/main">
        <p15:guide id="37" orient="horz" pos="397">
          <p15:clr>
            <a:srgbClr val="547EBF"/>
          </p15:clr>
        </p15:guide>
        <p15:guide id="38" orient="horz" pos="3923">
          <p15:clr>
            <a:srgbClr val="547EBF"/>
          </p15:clr>
        </p15:guide>
        <p15:guide id="39" pos="2763">
          <p15:clr>
            <a:srgbClr val="547EBF"/>
          </p15:clr>
        </p15:guide>
        <p15:guide id="40" pos="413">
          <p15:clr>
            <a:srgbClr val="547EBF"/>
          </p15:clr>
        </p15:guide>
        <p15:guide id="41" pos="2371">
          <p15:clr>
            <a:srgbClr val="547EBF"/>
          </p15:clr>
        </p15:guide>
        <p15:guide id="42" pos="3155">
          <p15:clr>
            <a:srgbClr val="547EBF"/>
          </p15:clr>
        </p15:guide>
        <p15:guide id="43" pos="7267">
          <p15:clr>
            <a:srgbClr val="547EBF"/>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1624703"/>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veloper Code Layout Subtitl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4" name="2 Subtitle">
            <a:extLst>
              <a:ext uri="{FF2B5EF4-FFF2-40B4-BE49-F238E27FC236}">
                <a16:creationId xmlns:a16="http://schemas.microsoft.com/office/drawing/2014/main" id="{AFD71FCD-EC3F-4E9B-8603-2A97CCD0C8EE}"/>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5432458"/>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4246453"/>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nk colo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7334346"/>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p:nvSpPr>
        <p:spPr>
          <a:xfrm>
            <a:off x="228601" y="361950"/>
            <a:ext cx="11811000" cy="3448050"/>
          </a:xfrm>
          <a:prstGeom prst="rect">
            <a:avLst/>
          </a:prstGeom>
        </p:spPr>
        <p:txBody>
          <a:bodyPr vert="horz" lIns="91427" tIns="45713" rIns="91427" bIns="45713" rtlCol="0">
            <a:normAutofit/>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3200" b="1" kern="1200" dirty="0">
                <a:solidFill>
                  <a:srgbClr val="000000"/>
                </a:solidFill>
                <a:latin typeface="&amp;quot"/>
                <a:ea typeface="+mn-ea"/>
                <a:cs typeface="+mn-cs"/>
              </a:rPr>
              <a:t>CONDITIONS AND TERMS OF USE:</a:t>
            </a: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800" dirty="0">
                <a:solidFill>
                  <a:srgbClr val="323130"/>
                </a:solidFill>
                <a:effectLst/>
                <a:latin typeface="&amp;quot"/>
                <a:ea typeface="Times New Roman" panose="02020603050405020304" pitchFamily="18" charset="0"/>
                <a:cs typeface="Times New Roman" panose="02020603050405020304" pitchFamily="18" charset="0"/>
              </a:rPr>
              <a:t> </a:t>
            </a:r>
            <a:endParaRPr lang="en-US" sz="1800" dirty="0">
              <a:effectLst/>
              <a:latin typeface="&amp;quot"/>
              <a:ea typeface="Calibri" panose="020F0502020204030204" pitchFamily="34" charset="0"/>
              <a:cs typeface="Times New Roman" panose="02020603050405020304" pitchFamily="18" charset="0"/>
            </a:endParaRP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600" kern="1200" dirty="0">
                <a:solidFill>
                  <a:srgbClr val="0A5BBA"/>
                </a:solidFill>
                <a:latin typeface="&amp;quot"/>
                <a:ea typeface="+mn-ea"/>
                <a:cs typeface="+mn-cs"/>
              </a:rPr>
              <a:t>© Microsoft Corporation.  All rights reserved</a:t>
            </a:r>
            <a:r>
              <a:rPr lang="en-US" sz="1600" kern="1200" dirty="0">
                <a:solidFill>
                  <a:srgbClr val="0A5BBA"/>
                </a:solidFill>
                <a:latin typeface="Calibri Light" panose="020F0302020204030204" pitchFamily="34" charset="0"/>
                <a:ea typeface="+mn-ea"/>
                <a:cs typeface="+mn-cs"/>
              </a:rPr>
              <a:t>. </a:t>
            </a: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600" kern="1200" dirty="0">
                <a:solidFill>
                  <a:srgbClr val="000000"/>
                </a:solidFill>
                <a:latin typeface="&amp;quot"/>
                <a:ea typeface="+mn-ea"/>
                <a:cs typeface="+mn-cs"/>
              </a:rPr>
              <a:t>You may use these training materials solely for your personal internal reference and non-commercial purposes.  You may not distribute, transmit, resell or otherwise make these training materials available to any other person or party without express permission from Microsoft Corporation.  URL’s or other internet website references in the training materials may change without notice.  Unless otherwise noted, any companies, organizations, domain names, e-mail addresses, people, places and events depicted in the training materials are for illustration only and are fictitious. No real association is intended or inferred. THESE TRAINING MATERIALS ARE PROVIDED “AS IS”; MICROSOFT MAKES NO WARRANTIES, EXPRESS OR IMPLIED IN THESE TRAINING MATERIALS.</a:t>
            </a:r>
          </a:p>
        </p:txBody>
      </p:sp>
    </p:spTree>
    <p:extLst>
      <p:ext uri="{BB962C8B-B14F-4D97-AF65-F5344CB8AC3E}">
        <p14:creationId xmlns:p14="http://schemas.microsoft.com/office/powerpoint/2010/main" val="161492002"/>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55320" y="6119342"/>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10" name="Picture 9" descr="Microsoft Logo">
            <a:extLst>
              <a:ext uri="{FF2B5EF4-FFF2-40B4-BE49-F238E27FC236}">
                <a16:creationId xmlns:a16="http://schemas.microsoft.com/office/drawing/2014/main" id="{636C95FD-6A74-4A60-A70A-46D16BA51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34965807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Title Light Color">
    <p:bg>
      <p:bgPr>
        <a:solidFill>
          <a:srgbClr val="0078D4"/>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1641343874"/>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Slide Square Photo 1">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55638" y="2487168"/>
            <a:ext cx="4352925" cy="1097280"/>
          </a:xfrm>
        </p:spPr>
        <p:txBody>
          <a:bodyPr bIns="45720" anchor="b">
            <a:noAutofit/>
          </a:bodyPr>
          <a:lstStyle>
            <a:lvl1pPr algn="l">
              <a:defRPr sz="3600">
                <a:solidFill>
                  <a:schemeClr val="bg1"/>
                </a:solidFill>
              </a:defRPr>
            </a:lvl1pPr>
          </a:lstStyle>
          <a:p>
            <a:r>
              <a:rPr lang="en-US" noProof="0"/>
              <a:t>Click to edit Master title style</a:t>
            </a:r>
            <a:endParaRPr lang="en-US" noProof="0" dirty="0"/>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endParaRPr lang="en-US" noProof="0" dirty="0"/>
          </a:p>
        </p:txBody>
      </p:sp>
      <p:sp>
        <p:nvSpPr>
          <p:cNvPr id="12" name="Picture Placeholder 8">
            <a:extLst>
              <a:ext uri="{FF2B5EF4-FFF2-40B4-BE49-F238E27FC236}">
                <a16:creationId xmlns:a16="http://schemas.microsoft.com/office/drawing/2014/main" id="{B932132E-B617-4844-ABE7-BFFF16E12CCA}"/>
              </a:ext>
              <a:ext uri="{C183D7F6-B498-43B3-948B-1728B52AA6E4}">
                <adec:decorative xmlns:adec="http://schemas.microsoft.com/office/drawing/2017/decorative" val="1"/>
              </a:ext>
            </a:extLst>
          </p:cNvPr>
          <p:cNvSpPr>
            <a:spLocks noGrp="1"/>
          </p:cNvSpPr>
          <p:nvPr>
            <p:ph type="pic" sz="quarter" idx="17" hasCustomPrompt="1"/>
          </p:nvPr>
        </p:nvSpPr>
        <p:spPr>
          <a:xfrm>
            <a:off x="5333682" y="3524"/>
            <a:ext cx="6858000" cy="6854476"/>
          </a:xfrm>
          <a:solidFill>
            <a:srgbClr val="0078D4"/>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pic>
        <p:nvPicPr>
          <p:cNvPr id="8" name="Picture 7" descr="Microsoft Logo">
            <a:extLst>
              <a:ext uri="{FF2B5EF4-FFF2-40B4-BE49-F238E27FC236}">
                <a16:creationId xmlns:a16="http://schemas.microsoft.com/office/drawing/2014/main" id="{6D3EA099-AF81-4088-BC83-41746FB3C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2381726192"/>
      </p:ext>
    </p:extLst>
  </p:cSld>
  <p:clrMapOvr>
    <a:masterClrMapping/>
  </p:clrMapOvr>
  <p:extLst>
    <p:ext uri="{DCECCB84-F9BA-43D5-87BE-67443E8EF086}">
      <p15:sldGuideLst xmlns:p15="http://schemas.microsoft.com/office/powerpoint/2012/main">
        <p15:guide id="8" orient="horz" pos="2160">
          <p15:clr>
            <a:srgbClr val="FFFFFF"/>
          </p15:clr>
        </p15:guide>
        <p15:guide id="9" pos="413">
          <p15:clr>
            <a:srgbClr val="FFFFFF"/>
          </p15:clr>
        </p15:guide>
        <p15:guide id="10" pos="3168">
          <p15:clr>
            <a:srgbClr val="FFFFFF"/>
          </p15:clr>
        </p15:guide>
        <p15:guide id="11" orient="horz" pos="1572">
          <p15:clr>
            <a:srgbClr val="FFFFFF"/>
          </p15:clr>
        </p15:guide>
        <p15:guide id="12" orient="horz" pos="2258">
          <p15:clr>
            <a:srgbClr val="FFFFFF"/>
          </p15:clr>
        </p15:guide>
        <p15:guide id="13" orient="horz" pos="2454">
          <p15:clr>
            <a:srgbClr val="FFFFFF"/>
          </p15:clr>
        </p15:guide>
        <p15:guide id="14" orient="horz" pos="2650">
          <p15:clr>
            <a:srgbClr val="FFFFFF"/>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endParaRPr lang="en-US" noProof="0" dirty="0"/>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633400075"/>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 uri="{C183D7F6-B498-43B3-948B-1728B52AA6E4}">
                <adec:decorative xmlns:adec="http://schemas.microsoft.com/office/drawing/2017/decorative" val="0"/>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endParaRPr lang="en-US" noProof="0" dirty="0"/>
          </a:p>
        </p:txBody>
      </p:sp>
      <p:sp>
        <p:nvSpPr>
          <p:cNvPr id="8" name="2 Subtitle">
            <a:extLst>
              <a:ext uri="{FF2B5EF4-FFF2-40B4-BE49-F238E27FC236}">
                <a16:creationId xmlns:a16="http://schemas.microsoft.com/office/drawing/2014/main" id="{16A44250-24E5-40C9-A0C6-F8F7E55B832B}"/>
              </a:ext>
              <a:ext uri="{C183D7F6-B498-43B3-948B-1728B52AA6E4}">
                <adec:decorative xmlns:adec="http://schemas.microsoft.com/office/drawing/2017/decorative" val="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endParaRPr lang="en-US" noProof="0" dirty="0"/>
          </a:p>
        </p:txBody>
      </p:sp>
      <p:pic>
        <p:nvPicPr>
          <p:cNvPr id="9" name="Picture 8" descr="Microsoft Logo">
            <a:extLst>
              <a:ext uri="{FF2B5EF4-FFF2-40B4-BE49-F238E27FC236}">
                <a16:creationId xmlns:a16="http://schemas.microsoft.com/office/drawing/2014/main" id="{E4589339-495F-4829-A639-599297D763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025559163"/>
      </p:ext>
    </p:extLst>
  </p:cSld>
  <p:clrMapOvr>
    <a:masterClrMapping/>
  </p:clrMapOvr>
  <p:extLst>
    <p:ext uri="{DCECCB84-F9BA-43D5-87BE-67443E8EF086}">
      <p15:sldGuideLst xmlns:p15="http://schemas.microsoft.com/office/powerpoint/2012/main">
        <p15:guide id="1" pos="413">
          <p15:clr>
            <a:srgbClr val="FFFFFF"/>
          </p15:clr>
        </p15:guide>
        <p15:guide id="2" pos="6092">
          <p15:clr>
            <a:srgbClr val="FFFFFF"/>
          </p15:clr>
        </p15:guide>
        <p15:guide id="3" orient="horz" pos="2160">
          <p15:clr>
            <a:srgbClr val="FFFFFF"/>
          </p15:clr>
        </p15:guide>
        <p15:guide id="4" orient="horz" pos="1866">
          <p15:clr>
            <a:srgbClr val="FFFFFF"/>
          </p15:clr>
        </p15:guide>
        <p15:guide id="5" orient="horz" pos="2258">
          <p15:clr>
            <a:srgbClr val="FFFFFF"/>
          </p15:clr>
        </p15:guide>
        <p15:guide id="6" orient="horz" pos="2454">
          <p15:clr>
            <a:srgbClr val="FFFFFF"/>
          </p15:clr>
        </p15:guide>
        <p15:guide id="7" orient="horz" pos="2650">
          <p15:clr>
            <a:srgbClr val="FFFFFF"/>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endParaRPr lang="en-US" noProof="0" dirty="0"/>
          </a:p>
        </p:txBody>
      </p:sp>
      <p:sp>
        <p:nvSpPr>
          <p:cNvPr id="10" name="2 Subtitle">
            <a:extLst>
              <a:ext uri="{FF2B5EF4-FFF2-40B4-BE49-F238E27FC236}">
                <a16:creationId xmlns:a16="http://schemas.microsoft.com/office/drawing/2014/main" id="{EBA27D59-8026-4A20-9B79-094DBDACB81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pic>
        <p:nvPicPr>
          <p:cNvPr id="8" name="Picture 7" descr="Microsoft Logo">
            <a:extLst>
              <a:ext uri="{FF2B5EF4-FFF2-40B4-BE49-F238E27FC236}">
                <a16:creationId xmlns:a16="http://schemas.microsoft.com/office/drawing/2014/main" id="{1B752D83-5EC4-4ADA-A02A-6E618B8BC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978647275"/>
      </p:ext>
    </p:extLst>
  </p:cSld>
  <p:clrMapOvr>
    <a:masterClrMapping/>
  </p:clrMapOvr>
  <p:extLst>
    <p:ext uri="{DCECCB84-F9BA-43D5-87BE-67443E8EF086}">
      <p15:sldGuideLst xmlns:p15="http://schemas.microsoft.com/office/powerpoint/2012/main">
        <p15:guide id="9" orient="horz" pos="2160">
          <p15:clr>
            <a:srgbClr val="A4A3A4"/>
          </p15:clr>
        </p15:guide>
        <p15:guide id="10" orient="horz" pos="2258">
          <p15:clr>
            <a:srgbClr val="547EBF"/>
          </p15:clr>
        </p15:guide>
        <p15:guide id="11" orient="horz" pos="1866">
          <p15:clr>
            <a:srgbClr val="547EBF"/>
          </p15:clr>
        </p15:guide>
        <p15:guide id="12" orient="horz" pos="2650">
          <p15:clr>
            <a:srgbClr val="547EBF"/>
          </p15:clr>
        </p15:guide>
        <p15:guide id="13" orient="horz" pos="2454">
          <p15:clr>
            <a:srgbClr val="547EBF"/>
          </p15:clr>
        </p15:guide>
        <p15:guide id="14" pos="413">
          <p15:clr>
            <a:srgbClr val="547EBF"/>
          </p15:clr>
        </p15:guide>
        <p15:guide id="15" pos="6092">
          <p15:clr>
            <a:srgbClr val="547EBF"/>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1 Title"/>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2 Text Placeholder">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655638" y="1436688"/>
            <a:ext cx="10880725" cy="4832349"/>
          </a:xfrm>
          <a:prstGeom prst="rect">
            <a:avLst/>
          </a:prstGeom>
        </p:spPr>
        <p:txBody>
          <a:bodyPr wrap="square">
            <a:noAutofit/>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400">
                <a:latin typeface="+mn-lt"/>
              </a:defRPr>
            </a:lvl5pPr>
            <a:lvl6pPr marL="1024128" indent="-164592">
              <a:spcBef>
                <a:spcPts val="330"/>
              </a:spcBef>
              <a:defRPr sz="1800" baseline="0"/>
            </a:lvl6pPr>
            <a:lvl7pPr marL="1024128" indent="-164592">
              <a:spcBef>
                <a:spcPts val="330"/>
              </a:spcBef>
              <a:defRPr sz="1800" baseline="0"/>
            </a:lvl7pPr>
            <a:lvl8pPr marL="1024128" indent="-164592">
              <a:spcBef>
                <a:spcPts val="330"/>
              </a:spcBef>
              <a:defRPr sz="1800" baseline="0"/>
            </a:lvl8pPr>
            <a:lvl9pPr marL="1024128" indent="-164592">
              <a:spcBef>
                <a:spcPts val="330"/>
              </a:spcBef>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387628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9" orient="horz" pos="202">
          <p15:clr>
            <a:srgbClr val="FFFFFF"/>
          </p15:clr>
        </p15:guide>
        <p15:guide id="10" orient="horz" pos="495">
          <p15:clr>
            <a:srgbClr val="FFFFFF"/>
          </p15:clr>
        </p15:guide>
        <p15:guide id="11" orient="horz" pos="887">
          <p15:clr>
            <a:srgbClr val="FFFFFF"/>
          </p15:clr>
        </p15:guide>
        <p15:guide id="12" orient="horz" pos="3923">
          <p15:clr>
            <a:srgbClr val="FFFFFF"/>
          </p15:clr>
        </p15:guide>
        <p15:guide id="13" pos="413">
          <p15:clr>
            <a:srgbClr val="FFFFFF"/>
          </p15:clr>
        </p15:guide>
        <p15:guide id="14" pos="7267">
          <p15:clr>
            <a:srgbClr val="FFFFFF"/>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s_Slid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630237"/>
            <a:ext cx="4352926" cy="2493962"/>
          </a:xfrm>
        </p:spPr>
        <p:txBody>
          <a:bodyPr anchor="ctr">
            <a:noAutofit/>
          </a:bodyPr>
          <a:lstStyle>
            <a:lvl1pPr algn="ctr">
              <a:defRPr/>
            </a:lvl1pPr>
          </a:lstStyle>
          <a:p>
            <a:r>
              <a:rPr lang="en-US" noProof="0" dirty="0"/>
              <a:t>&lt;&lt;Demonstration&gt;&gt;</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dirty="0"/>
              <a:t>PS Read line</a:t>
            </a:r>
          </a:p>
        </p:txBody>
      </p:sp>
      <p:pic>
        <p:nvPicPr>
          <p:cNvPr id="5" name="EDU19_HigherEdComputerLab_007" descr="Higher Education. A male student and a female instructor in a university computer lab, discussing the Power BI assignment on the screen.">
            <a:extLst>
              <a:ext uri="{FF2B5EF4-FFF2-40B4-BE49-F238E27FC236}">
                <a16:creationId xmlns:a16="http://schemas.microsoft.com/office/drawing/2014/main" id="{802BDC52-EDD0-4378-9D43-56BE2973EC68}"/>
              </a:ext>
            </a:extLst>
          </p:cNvPr>
          <p:cNvPicPr>
            <a:picLocks noChangeAspect="1"/>
          </p:cNvPicPr>
          <p:nvPr userDrawn="1">
            <p:custDataLst>
              <p:tags r:id="rId1"/>
            </p:custDataLst>
          </p:nvPr>
        </p:nvPicPr>
        <p:blipFill rotWithShape="1">
          <a:blip r:embed="rId3" cstate="screen">
            <a:extLst>
              <a:ext uri="{28A0092B-C50C-407E-A947-70E740481C1C}">
                <a14:useLocalDpi xmlns:a14="http://schemas.microsoft.com/office/drawing/2010/main"/>
              </a:ext>
            </a:extLst>
          </a:blip>
          <a:srcRect l="5986" r="5986"/>
          <a:stretch/>
        </p:blipFill>
        <p:spPr>
          <a:xfrm>
            <a:off x="5362448" y="0"/>
            <a:ext cx="6858000" cy="6858000"/>
          </a:xfrm>
          <a:prstGeom prst="rect">
            <a:avLst/>
          </a:prstGeom>
        </p:spPr>
      </p:pic>
    </p:spTree>
    <p:extLst>
      <p:ext uri="{BB962C8B-B14F-4D97-AF65-F5344CB8AC3E}">
        <p14:creationId xmlns:p14="http://schemas.microsoft.com/office/powerpoint/2010/main" val="2881002593"/>
      </p:ext>
    </p:extLst>
  </p:cSld>
  <p:clrMapOvr>
    <a:masterClrMapping/>
  </p:clrMapOvr>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_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4B305F-9255-48C4-9C75-97132A310027}"/>
              </a:ext>
            </a:extLst>
          </p:cNvPr>
          <p:cNvSpPr/>
          <p:nvPr userDrawn="1"/>
        </p:nvSpPr>
        <p:spPr bwMode="auto">
          <a:xfrm>
            <a:off x="5319776" y="0"/>
            <a:ext cx="6872224" cy="68580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630237"/>
            <a:ext cx="4352926" cy="2493962"/>
          </a:xfrm>
        </p:spPr>
        <p:txBody>
          <a:bodyPr anchor="ctr">
            <a:noAutofit/>
          </a:bodyPr>
          <a:lstStyle>
            <a:lvl1pPr algn="ctr">
              <a:defRPr/>
            </a:lvl1pPr>
          </a:lstStyle>
          <a:p>
            <a:r>
              <a:rPr lang="en-US" noProof="0" dirty="0"/>
              <a:t>&lt;&lt;Lab Name&gt;&gt;</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dirty="0"/>
              <a:t>Lab Description</a:t>
            </a:r>
          </a:p>
        </p:txBody>
      </p:sp>
      <p:pic>
        <p:nvPicPr>
          <p:cNvPr id="5" name="Lab" descr="A close up of a sign&#10;">
            <a:extLst>
              <a:ext uri="{FF2B5EF4-FFF2-40B4-BE49-F238E27FC236}">
                <a16:creationId xmlns:a16="http://schemas.microsoft.com/office/drawing/2014/main" id="{C0E3C3B5-9CC7-46D1-A4EF-077A0F4B5F52}"/>
              </a:ext>
            </a:extLst>
          </p:cNvPr>
          <p:cNvPicPr>
            <a:picLocks noChangeAspect="1"/>
          </p:cNvPicPr>
          <p:nvPr userDrawn="1">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7479068" y="1006033"/>
            <a:ext cx="2567228" cy="4959305"/>
          </a:xfrm>
          <a:prstGeom prst="rect">
            <a:avLst/>
          </a:prstGeom>
        </p:spPr>
      </p:pic>
    </p:spTree>
    <p:extLst>
      <p:ext uri="{BB962C8B-B14F-4D97-AF65-F5344CB8AC3E}">
        <p14:creationId xmlns:p14="http://schemas.microsoft.com/office/powerpoint/2010/main" val="3442786769"/>
      </p:ext>
    </p:extLst>
  </p:cSld>
  <p:clrMapOvr>
    <a:masterClrMapping/>
  </p:clrMapOvr>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estions_Slid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630237"/>
            <a:ext cx="4352926" cy="2493962"/>
          </a:xfrm>
        </p:spPr>
        <p:txBody>
          <a:bodyPr anchor="ctr">
            <a:noAutofit/>
          </a:bodyPr>
          <a:lstStyle>
            <a:lvl1pPr algn="ctr">
              <a:defRPr/>
            </a:lvl1pPr>
          </a:lstStyle>
          <a:p>
            <a:r>
              <a:rPr lang="en-US" noProof="0" dirty="0"/>
              <a:t>&lt;&lt;Questions?&gt;&gt;</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a:t>Click to edit Master text styles</a:t>
            </a:r>
          </a:p>
        </p:txBody>
      </p:sp>
      <p:pic>
        <p:nvPicPr>
          <p:cNvPr id="7" name="Multiple Question Marks" descr="Multiple Question Marks">
            <a:extLst>
              <a:ext uri="{FF2B5EF4-FFF2-40B4-BE49-F238E27FC236}">
                <a16:creationId xmlns:a16="http://schemas.microsoft.com/office/drawing/2014/main" id="{DFA98C70-EDD1-4FDA-BC92-DE43A3A9C9C7}"/>
              </a:ext>
            </a:extLst>
          </p:cNvPr>
          <p:cNvPicPr>
            <a:picLocks noChangeAspect="1"/>
          </p:cNvPicPr>
          <p:nvPr userDrawn="1">
            <p:custDataLst>
              <p:tags r:id="rId1"/>
            </p:custDataLst>
          </p:nvPr>
        </p:nvPicPr>
        <p:blipFill rotWithShape="1">
          <a:blip r:embed="rId3">
            <a:extLst>
              <a:ext uri="{28A0092B-C50C-407E-A947-70E740481C1C}">
                <a14:useLocalDpi xmlns:a14="http://schemas.microsoft.com/office/drawing/2010/main" val="0"/>
              </a:ext>
            </a:extLst>
          </a:blip>
          <a:srcRect/>
          <a:stretch/>
        </p:blipFill>
        <p:spPr>
          <a:xfrm>
            <a:off x="5283518" y="0"/>
            <a:ext cx="6908482" cy="6858000"/>
          </a:xfrm>
          <a:prstGeom prst="rect">
            <a:avLst/>
          </a:prstGeom>
        </p:spPr>
      </p:pic>
    </p:spTree>
    <p:extLst>
      <p:ext uri="{BB962C8B-B14F-4D97-AF65-F5344CB8AC3E}">
        <p14:creationId xmlns:p14="http://schemas.microsoft.com/office/powerpoint/2010/main" val="3353094434"/>
      </p:ext>
    </p:extLst>
  </p:cSld>
  <p:clrMapOvr>
    <a:masterClrMapping/>
  </p:clrMapOvr>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_Square_Photo">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55637" y="630237"/>
            <a:ext cx="4352926" cy="2493962"/>
          </a:xfrm>
        </p:spPr>
        <p:txBody>
          <a:bodyPr anchor="ctr">
            <a:noAutofit/>
          </a:bodyPr>
          <a:lstStyle>
            <a:lvl1pPr algn="ctr">
              <a:defRPr/>
            </a:lvl1pPr>
          </a:lstStyle>
          <a:p>
            <a:r>
              <a:rPr lang="en-US" noProof="0"/>
              <a:t>Click to edit Master title style</a:t>
            </a:r>
            <a:endParaRPr lang="en-US" noProof="0" dirty="0"/>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4000"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603555095"/>
      </p:ext>
    </p:extLst>
  </p:cSld>
  <p:clrMapOvr>
    <a:masterClrMapping/>
  </p:clrMapOvr>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ags" Target="../tags/tag4.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ags" Target="../tags/tag2.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ags" Target="../tags/tag3.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55638" y="320040"/>
            <a:ext cx="10880725" cy="461665"/>
          </a:xfrm>
          <a:prstGeom prst="rect">
            <a:avLst/>
          </a:prstGeom>
          <a:ln>
            <a:noFill/>
          </a:ln>
        </p:spPr>
        <p:txBody>
          <a:bodyPr vert="horz" wrap="square" lIns="0" tIns="0" rIns="0" bIns="0" rtlCol="0" anchor="t">
            <a:spAutoFit/>
          </a:bodyPr>
          <a:lstStyle/>
          <a:p>
            <a:pPr lvl="0"/>
            <a:endParaRPr lang="en-US" noProof="0" dirty="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55638" y="1408113"/>
            <a:ext cx="10880725" cy="481965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59"/>
          <a:srcRect l="762"/>
          <a:stretch/>
        </p:blipFill>
        <p:spPr>
          <a:xfrm rot="5400000">
            <a:off x="9411411" y="2852917"/>
            <a:ext cx="6858000" cy="117045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56"/>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p:custDataLst>
              <p:tags r:id="rId57"/>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hidden="1">
            <a:extLst>
              <a:ext uri="{FF2B5EF4-FFF2-40B4-BE49-F238E27FC236}">
                <a16:creationId xmlns:a16="http://schemas.microsoft.com/office/drawing/2014/main" id="{B314B8BE-3452-43CC-97D2-6670AE4B0FD5}"/>
              </a:ext>
            </a:extLst>
          </p:cNvPr>
          <p:cNvSpPr/>
          <p:nvPr>
            <p:custDataLst>
              <p:tags r:id="rId58"/>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38866671"/>
      </p:ext>
    </p:extLst>
  </p:cSld>
  <p:clrMap bg1="lt1" tx1="dk1" bg2="lt2" tx2="dk2" accent1="accent1" accent2="accent2" accent3="accent3" accent4="accent4" accent5="accent5" accent6="accent6" hlink="hlink" folHlink="folHlink"/>
  <p:sldLayoutIdLst>
    <p:sldLayoutId id="2147483993" r:id="rId1"/>
    <p:sldLayoutId id="2147484026" r:id="rId2"/>
    <p:sldLayoutId id="2147484039" r:id="rId3"/>
    <p:sldLayoutId id="2147484006" r:id="rId4"/>
    <p:sldLayoutId id="2147484007" r:id="rId5"/>
    <p:sldLayoutId id="2147484010" r:id="rId6"/>
    <p:sldLayoutId id="2147484035" r:id="rId7"/>
    <p:sldLayoutId id="2147484036" r:id="rId8"/>
    <p:sldLayoutId id="2147484037" r:id="rId9"/>
    <p:sldLayoutId id="2147483999" r:id="rId10"/>
    <p:sldLayoutId id="2147483998" r:id="rId11"/>
    <p:sldLayoutId id="2147484000" r:id="rId12"/>
    <p:sldLayoutId id="2147484043" r:id="rId13"/>
    <p:sldLayoutId id="2147484004" r:id="rId14"/>
    <p:sldLayoutId id="2147484038" r:id="rId15"/>
    <p:sldLayoutId id="2147484041" r:id="rId16"/>
    <p:sldLayoutId id="2147484042" r:id="rId17"/>
    <p:sldLayoutId id="2147484046" r:id="rId18"/>
    <p:sldLayoutId id="2147484047" r:id="rId19"/>
    <p:sldLayoutId id="2147484001" r:id="rId20"/>
    <p:sldLayoutId id="2147484002" r:id="rId21"/>
    <p:sldLayoutId id="2147484044" r:id="rId22"/>
    <p:sldLayoutId id="2147484045" r:id="rId23"/>
    <p:sldLayoutId id="2147484003" r:id="rId24"/>
    <p:sldLayoutId id="2147484005" r:id="rId25"/>
    <p:sldLayoutId id="2147484008" r:id="rId26"/>
    <p:sldLayoutId id="2147484009" r:id="rId27"/>
    <p:sldLayoutId id="2147484011" r:id="rId28"/>
    <p:sldLayoutId id="2147484012" r:id="rId29"/>
    <p:sldLayoutId id="2147484013" r:id="rId30"/>
    <p:sldLayoutId id="2147484014" r:id="rId31"/>
    <p:sldLayoutId id="2147484015" r:id="rId32"/>
    <p:sldLayoutId id="2147484016" r:id="rId33"/>
    <p:sldLayoutId id="2147484017" r:id="rId34"/>
    <p:sldLayoutId id="2147484018" r:id="rId35"/>
    <p:sldLayoutId id="2147484019" r:id="rId36"/>
    <p:sldLayoutId id="2147484020" r:id="rId37"/>
    <p:sldLayoutId id="2147484021" r:id="rId38"/>
    <p:sldLayoutId id="2147484022" r:id="rId39"/>
    <p:sldLayoutId id="2147484023" r:id="rId40"/>
    <p:sldLayoutId id="2147484024" r:id="rId41"/>
    <p:sldLayoutId id="2147484025" r:id="rId42"/>
    <p:sldLayoutId id="2147484027" r:id="rId43"/>
    <p:sldLayoutId id="2147484028" r:id="rId44"/>
    <p:sldLayoutId id="2147484029" r:id="rId45"/>
    <p:sldLayoutId id="2147484030" r:id="rId46"/>
    <p:sldLayoutId id="2147484031" r:id="rId47"/>
    <p:sldLayoutId id="2147484032" r:id="rId48"/>
    <p:sldLayoutId id="2147484033" r:id="rId49"/>
    <p:sldLayoutId id="2147483994" r:id="rId50"/>
    <p:sldLayoutId id="2147483995" r:id="rId51"/>
    <p:sldLayoutId id="2147483996" r:id="rId52"/>
    <p:sldLayoutId id="2147483997" r:id="rId53"/>
    <p:sldLayoutId id="2147484034" r:id="rId54"/>
  </p:sldLayoutIdLst>
  <p:hf sldNum="0" hdr="0" ftr="0" dt="0"/>
  <p:txStyles>
    <p:titleStyle>
      <a:lvl1pPr algn="l" defTabSz="932742" rtl="0" eaLnBrk="1" latinLnBrk="0" hangingPunct="1">
        <a:lnSpc>
          <a:spcPts val="3620"/>
        </a:lnSpc>
        <a:spcBef>
          <a:spcPct val="0"/>
        </a:spcBef>
        <a:buNone/>
        <a:defRPr lang="en-GB" sz="3200" b="0" kern="1200" cap="none" spc="-50" baseline="0" dirty="0" smtClean="0">
          <a:ln w="3175">
            <a:noFill/>
          </a:ln>
          <a:solidFill>
            <a:schemeClr val="tx1"/>
          </a:solidFill>
          <a:effectLst/>
          <a:latin typeface="+mj-lt"/>
          <a:ea typeface="+mn-ea"/>
          <a:cs typeface="Segoe UI" pitchFamily="34" charset="0"/>
        </a:defRPr>
      </a:lvl1pPr>
    </p:titleStyle>
    <p:body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2">
          <p15:clr>
            <a:srgbClr val="A4A3A4"/>
          </p15:clr>
        </p15:guide>
        <p15:guide id="2" pos="192">
          <p15:clr>
            <a:srgbClr val="A4A3A4"/>
          </p15:clr>
        </p15:guide>
        <p15:guide id="3" orient="horz" pos="384">
          <p15:clr>
            <a:srgbClr val="F26B43"/>
          </p15:clr>
        </p15:guide>
        <p15:guide id="5" orient="horz" pos="4128">
          <p15:clr>
            <a:srgbClr val="A4A3A4"/>
          </p15:clr>
        </p15:guide>
        <p15:guide id="6" orient="horz" pos="3936">
          <p15:clr>
            <a:srgbClr val="F26B43"/>
          </p15:clr>
        </p15:guide>
        <p15:guide id="7" pos="7296">
          <p15:clr>
            <a:srgbClr val="F26B43"/>
          </p15:clr>
        </p15:guide>
        <p15:guide id="8" pos="7488">
          <p15:clr>
            <a:srgbClr val="A4A3A4"/>
          </p15:clr>
        </p15:guide>
        <p15:guide id="9" pos="38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hyperlink" Target="https://docs.microsoft.com/en-us/sharepoint/crawl-site-content" TargetMode="Externa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8.xml"/><Relationship Id="rId1" Type="http://schemas.openxmlformats.org/officeDocument/2006/relationships/tags" Target="../tags/tag9.xml"/><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notesSlide" Target="../notesSlides/notesSlide17.xml"/><Relationship Id="rId7" Type="http://schemas.openxmlformats.org/officeDocument/2006/relationships/image" Target="../media/image22.png"/><Relationship Id="rId2" Type="http://schemas.openxmlformats.org/officeDocument/2006/relationships/slideLayout" Target="../slideLayouts/slideLayout28.xml"/><Relationship Id="rId1" Type="http://schemas.openxmlformats.org/officeDocument/2006/relationships/tags" Target="../tags/tag1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tags" Target="../tags/tag11.xml"/><Relationship Id="rId4" Type="http://schemas.openxmlformats.org/officeDocument/2006/relationships/hyperlink" Target="https://docs.microsoft.com/en-us/azure/information-protection/rms-client/use-client#compare-the-labeling-solutions-for-windows-computers"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2" Type="http://schemas.openxmlformats.org/officeDocument/2006/relationships/hyperlink" Target="https://microsoft.github.io/ComplianceCxE/enduser/sensitivity/" TargetMode="Externa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1.xml"/><Relationship Id="rId5" Type="http://schemas.openxmlformats.org/officeDocument/2006/relationships/image" Target="../media/image48.emf"/><Relationship Id="rId4" Type="http://schemas.openxmlformats.org/officeDocument/2006/relationships/customXml" Target="../ink/ink1.xml"/></Relationships>
</file>

<file path=ppt/slides/_rels/slide41.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27.xml"/><Relationship Id="rId1" Type="http://schemas.openxmlformats.org/officeDocument/2006/relationships/slideLayout" Target="../slideLayouts/slideLayout28.xml"/><Relationship Id="rId6" Type="http://schemas.openxmlformats.org/officeDocument/2006/relationships/image" Target="../media/image42.png"/><Relationship Id="rId5" Type="http://schemas.openxmlformats.org/officeDocument/2006/relationships/image" Target="../media/image48.emf"/></Relationships>
</file>

<file path=ppt/slides/_rels/slide42.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28.xml"/><Relationship Id="rId1" Type="http://schemas.openxmlformats.org/officeDocument/2006/relationships/slideLayout" Target="../slideLayouts/slideLayout23.xml"/><Relationship Id="rId6" Type="http://schemas.openxmlformats.org/officeDocument/2006/relationships/image" Target="../media/image43.png"/><Relationship Id="rId5" Type="http://schemas.openxmlformats.org/officeDocument/2006/relationships/image" Target="../media/image48.emf"/></Relationships>
</file>

<file path=ppt/slides/_rels/slide43.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29.xml"/><Relationship Id="rId1" Type="http://schemas.openxmlformats.org/officeDocument/2006/relationships/slideLayout" Target="../slideLayouts/slideLayout14.xml"/><Relationship Id="rId5" Type="http://schemas.openxmlformats.org/officeDocument/2006/relationships/image" Target="../media/image44.png"/><Relationship Id="rId4" Type="http://schemas.openxmlformats.org/officeDocument/2006/relationships/image" Target="../media/image48.emf"/></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2.xml"/><Relationship Id="rId6" Type="http://schemas.openxmlformats.org/officeDocument/2006/relationships/image" Target="../media/image46.png"/><Relationship Id="rId5" Type="http://schemas.openxmlformats.org/officeDocument/2006/relationships/image" Target="../media/image52.png"/><Relationship Id="rId4" Type="http://schemas.openxmlformats.org/officeDocument/2006/relationships/customXml" Target="../ink/ink5.xml"/></Relationships>
</file>

<file path=ppt/slides/_rels/slide45.xml.rels><?xml version="1.0" encoding="UTF-8" standalone="yes"?>
<Relationships xmlns="http://schemas.openxmlformats.org/package/2006/relationships"><Relationship Id="rId3" Type="http://schemas.openxmlformats.org/officeDocument/2006/relationships/customXml" Target="../ink/ink6.xml"/><Relationship Id="rId7"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32.xml"/><Relationship Id="rId1" Type="http://schemas.openxmlformats.org/officeDocument/2006/relationships/slideLayout" Target="../slideLayouts/slideLayout2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80.emf"/></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22.xml"/><Relationship Id="rId5" Type="http://schemas.openxmlformats.org/officeDocument/2006/relationships/image" Target="../media/image55.emf"/><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4.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5.xml"/><Relationship Id="rId1" Type="http://schemas.openxmlformats.org/officeDocument/2006/relationships/slideLayout" Target="../slideLayouts/slideLayout1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5637" y="2487168"/>
            <a:ext cx="4352925" cy="1097280"/>
          </a:xfrm>
        </p:spPr>
        <p:txBody>
          <a:bodyPr/>
          <a:lstStyle/>
          <a:p>
            <a:r>
              <a:rPr lang="en-US" dirty="0"/>
              <a:t>SharePoint Online Information Protection and Data Loss Prevention</a:t>
            </a:r>
            <a:endParaRPr lang="nb-NO" dirty="0"/>
          </a:p>
        </p:txBody>
      </p:sp>
      <p:sp>
        <p:nvSpPr>
          <p:cNvPr id="3" name="Text Placeholder 2"/>
          <p:cNvSpPr>
            <a:spLocks noGrp="1"/>
          </p:cNvSpPr>
          <p:nvPr>
            <p:ph type="subTitle" idx="1"/>
          </p:nvPr>
        </p:nvSpPr>
        <p:spPr>
          <a:xfrm>
            <a:off x="655638" y="3895090"/>
            <a:ext cx="4352924" cy="311150"/>
          </a:xfrm>
        </p:spPr>
        <p:txBody>
          <a:bodyPr>
            <a:normAutofit lnSpcReduction="10000"/>
          </a:bodyPr>
          <a:lstStyle/>
          <a:p>
            <a:r>
              <a:rPr lang="nb-NO" dirty="0"/>
              <a:t>Speaker Name</a:t>
            </a:r>
          </a:p>
        </p:txBody>
      </p:sp>
      <p:sp>
        <p:nvSpPr>
          <p:cNvPr id="10" name="Picture Placeholder 9">
            <a:extLst>
              <a:ext uri="{FF2B5EF4-FFF2-40B4-BE49-F238E27FC236}">
                <a16:creationId xmlns:a16="http://schemas.microsoft.com/office/drawing/2014/main" id="{1BC2F9C0-C8C7-42A9-A7F0-2094B407AC96}"/>
              </a:ext>
            </a:extLst>
          </p:cNvPr>
          <p:cNvSpPr>
            <a:spLocks noGrp="1"/>
          </p:cNvSpPr>
          <p:nvPr>
            <p:ph type="pic" sz="quarter" idx="17"/>
          </p:nvPr>
        </p:nvSpPr>
        <p:spPr/>
      </p:sp>
    </p:spTree>
    <p:extLst>
      <p:ext uri="{BB962C8B-B14F-4D97-AF65-F5344CB8AC3E}">
        <p14:creationId xmlns:p14="http://schemas.microsoft.com/office/powerpoint/2010/main" val="1844444020"/>
      </p:ext>
    </p:extLst>
  </p:cSld>
  <p:clrMapOvr>
    <a:masterClrMapping/>
  </p:clrMapOvr>
  <p:transition>
    <p:fade/>
  </p:transition>
</p:sld>
</file>

<file path=ppt/slides/slide10.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DD849-FA81-423C-8E14-8C28CD0BEE89}"/>
              </a:ext>
            </a:extLst>
          </p:cNvPr>
          <p:cNvSpPr>
            <a:spLocks noGrp="1"/>
          </p:cNvSpPr>
          <p:nvPr>
            <p:ph type="title"/>
          </p:nvPr>
        </p:nvSpPr>
        <p:spPr>
          <a:xfrm>
            <a:off x="98305" y="381278"/>
            <a:ext cx="4352926" cy="498172"/>
          </a:xfrm>
        </p:spPr>
        <p:txBody>
          <a:bodyPr/>
          <a:lstStyle/>
          <a:p>
            <a:r>
              <a:rPr lang="en-US" dirty="0"/>
              <a:t>Sensitive Info types</a:t>
            </a:r>
          </a:p>
        </p:txBody>
      </p:sp>
      <p:sp>
        <p:nvSpPr>
          <p:cNvPr id="3" name="Content Placeholder 2">
            <a:extLst>
              <a:ext uri="{FF2B5EF4-FFF2-40B4-BE49-F238E27FC236}">
                <a16:creationId xmlns:a16="http://schemas.microsoft.com/office/drawing/2014/main" id="{488EEE77-ADFE-48E4-B714-BE7511D3D403}"/>
              </a:ext>
            </a:extLst>
          </p:cNvPr>
          <p:cNvSpPr>
            <a:spLocks noGrp="1"/>
          </p:cNvSpPr>
          <p:nvPr>
            <p:ph type="body" sz="quarter" idx="10"/>
          </p:nvPr>
        </p:nvSpPr>
        <p:spPr>
          <a:xfrm>
            <a:off x="186772" y="1160056"/>
            <a:ext cx="4352926" cy="5079772"/>
          </a:xfrm>
        </p:spPr>
        <p:txBody>
          <a:bodyPr/>
          <a:lstStyle/>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1900" b="1" dirty="0"/>
              <a:t>M365 Compliance Center </a:t>
            </a:r>
            <a:r>
              <a:rPr lang="en-US" sz="1900" dirty="0"/>
              <a:t>provides</a:t>
            </a:r>
            <a:r>
              <a:rPr lang="en-US" sz="1900" b="1" dirty="0"/>
              <a:t> </a:t>
            </a:r>
            <a:r>
              <a:rPr lang="en-US" sz="1900" dirty="0"/>
              <a:t> over 200 sensitive information types</a:t>
            </a:r>
          </a:p>
          <a:p>
            <a:pPr marL="342900" indent="-342900">
              <a:buFont typeface="Arial" panose="020B0604020202020204" pitchFamily="34" charset="0"/>
              <a:buChar char="•"/>
            </a:pPr>
            <a:r>
              <a:rPr lang="en-US" sz="1900" dirty="0"/>
              <a:t>Existing OOB sensitive info types can be copied and modified as needed</a:t>
            </a:r>
          </a:p>
          <a:p>
            <a:pPr marL="342900" indent="-342900">
              <a:buFont typeface="Arial" panose="020B0604020202020204" pitchFamily="34" charset="0"/>
              <a:buChar char="•"/>
            </a:pPr>
            <a:r>
              <a:rPr lang="en-US" sz="1900" dirty="0"/>
              <a:t>New types can be created from scratch</a:t>
            </a:r>
          </a:p>
          <a:p>
            <a:pPr marL="342900" indent="-342900">
              <a:buFont typeface="Arial" panose="020B0604020202020204" pitchFamily="34" charset="0"/>
              <a:buChar char="•"/>
            </a:pPr>
            <a:r>
              <a:rPr lang="en-US" sz="1900" dirty="0"/>
              <a:t>Available for M365 E3 and up subscriptions</a:t>
            </a:r>
          </a:p>
          <a:p>
            <a:endParaRPr lang="en-US" dirty="0"/>
          </a:p>
        </p:txBody>
      </p:sp>
      <p:sp>
        <p:nvSpPr>
          <p:cNvPr id="14" name="Picture Placeholder 13">
            <a:extLst>
              <a:ext uri="{FF2B5EF4-FFF2-40B4-BE49-F238E27FC236}">
                <a16:creationId xmlns:a16="http://schemas.microsoft.com/office/drawing/2014/main" id="{B622B239-2994-4A6D-A336-679C82C734C9}"/>
              </a:ext>
            </a:extLst>
          </p:cNvPr>
          <p:cNvSpPr>
            <a:spLocks noGrp="1"/>
          </p:cNvSpPr>
          <p:nvPr>
            <p:ph type="pic" sz="quarter" idx="15"/>
          </p:nvPr>
        </p:nvSpPr>
        <p:spPr>
          <a:xfrm>
            <a:off x="4888992" y="0"/>
            <a:ext cx="7303008" cy="6858000"/>
          </a:xfrm>
        </p:spPr>
      </p:sp>
      <p:pic>
        <p:nvPicPr>
          <p:cNvPr id="6" name="Picture 5">
            <a:extLst>
              <a:ext uri="{FF2B5EF4-FFF2-40B4-BE49-F238E27FC236}">
                <a16:creationId xmlns:a16="http://schemas.microsoft.com/office/drawing/2014/main" id="{B46D69EE-641A-4CF2-8D9E-5B000DEAB6A9}"/>
              </a:ext>
            </a:extLst>
          </p:cNvPr>
          <p:cNvPicPr>
            <a:picLocks noChangeAspect="1"/>
          </p:cNvPicPr>
          <p:nvPr/>
        </p:nvPicPr>
        <p:blipFill>
          <a:blip r:embed="rId3"/>
          <a:stretch>
            <a:fillRect/>
          </a:stretch>
        </p:blipFill>
        <p:spPr>
          <a:xfrm>
            <a:off x="5059681" y="1633649"/>
            <a:ext cx="7043798" cy="3488277"/>
          </a:xfrm>
          <a:prstGeom prst="rect">
            <a:avLst/>
          </a:prstGeom>
        </p:spPr>
      </p:pic>
    </p:spTree>
    <p:extLst>
      <p:ext uri="{BB962C8B-B14F-4D97-AF65-F5344CB8AC3E}">
        <p14:creationId xmlns:p14="http://schemas.microsoft.com/office/powerpoint/2010/main" val="1235931520"/>
      </p:ext>
    </p:extLst>
  </p:cSld>
  <p:clrMapOvr>
    <a:masterClrMapping/>
  </p:clrMapOvr>
</p:sld>
</file>

<file path=ppt/slides/slide11.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05DF3-2BB5-4BD7-A191-383050A664A4}"/>
              </a:ext>
            </a:extLst>
          </p:cNvPr>
          <p:cNvSpPr>
            <a:spLocks noGrp="1"/>
          </p:cNvSpPr>
          <p:nvPr>
            <p:ph type="title"/>
          </p:nvPr>
        </p:nvSpPr>
        <p:spPr>
          <a:xfrm>
            <a:off x="422724" y="358886"/>
            <a:ext cx="4352926" cy="728042"/>
          </a:xfrm>
        </p:spPr>
        <p:txBody>
          <a:bodyPr/>
          <a:lstStyle/>
          <a:p>
            <a:r>
              <a:rPr lang="en-US" dirty="0"/>
              <a:t>Setting up new sensitive info type</a:t>
            </a:r>
          </a:p>
        </p:txBody>
      </p:sp>
      <p:sp>
        <p:nvSpPr>
          <p:cNvPr id="3" name="Text Placeholder 2">
            <a:extLst>
              <a:ext uri="{FF2B5EF4-FFF2-40B4-BE49-F238E27FC236}">
                <a16:creationId xmlns:a16="http://schemas.microsoft.com/office/drawing/2014/main" id="{DAC3D35E-3AA5-45FE-99D3-E28C3337C487}"/>
              </a:ext>
            </a:extLst>
          </p:cNvPr>
          <p:cNvSpPr>
            <a:spLocks noGrp="1"/>
          </p:cNvSpPr>
          <p:nvPr>
            <p:ph type="body" sz="quarter" idx="10"/>
          </p:nvPr>
        </p:nvSpPr>
        <p:spPr>
          <a:xfrm>
            <a:off x="422724" y="1299654"/>
            <a:ext cx="4352925" cy="4858969"/>
          </a:xfrm>
        </p:spPr>
        <p:txBody>
          <a:bodyPr/>
          <a:lstStyle/>
          <a:p>
            <a:pPr marL="342900" indent="-342900">
              <a:buFont typeface="Arial" panose="020B0604020202020204" pitchFamily="34" charset="0"/>
              <a:buChar char="•"/>
            </a:pPr>
            <a:r>
              <a:rPr lang="en-US" dirty="0"/>
              <a:t>For example, Contoso User Account Numbers. </a:t>
            </a:r>
          </a:p>
          <a:p>
            <a:pPr marL="342900" indent="-342900">
              <a:buFont typeface="Arial" panose="020B0604020202020204" pitchFamily="34" charset="0"/>
              <a:buChar char="•"/>
            </a:pPr>
            <a:r>
              <a:rPr lang="en-US" dirty="0"/>
              <a:t>All Contoso user account numbers are nine-digit numbers that start with 99</a:t>
            </a:r>
          </a:p>
          <a:p>
            <a:pPr marL="342900" indent="-342900">
              <a:buFont typeface="Arial" panose="020B0604020202020204" pitchFamily="34" charset="0"/>
              <a:buChar char="•"/>
            </a:pPr>
            <a:r>
              <a:rPr lang="en-US" dirty="0"/>
              <a:t>Create a new sensitive information type using </a:t>
            </a:r>
            <a:r>
              <a:rPr lang="en-US" dirty="0" err="1"/>
              <a:t>RegEx</a:t>
            </a:r>
            <a:r>
              <a:rPr lang="en-US" dirty="0"/>
              <a:t> pattern \s99([0-9]{7})\s</a:t>
            </a:r>
          </a:p>
          <a:p>
            <a:pPr marL="342900" indent="-342900">
              <a:buFont typeface="Arial" panose="020B0604020202020204" pitchFamily="34" charset="0"/>
              <a:buChar char="•"/>
            </a:pPr>
            <a:r>
              <a:rPr lang="en-US" dirty="0"/>
              <a:t>Find all content in SPO/ODFB that contains User Account Numbers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endParaRPr lang="en-US" dirty="0"/>
          </a:p>
          <a:p>
            <a:endParaRPr lang="en-US" dirty="0"/>
          </a:p>
        </p:txBody>
      </p:sp>
      <p:sp>
        <p:nvSpPr>
          <p:cNvPr id="8" name="Picture Placeholder 7">
            <a:extLst>
              <a:ext uri="{FF2B5EF4-FFF2-40B4-BE49-F238E27FC236}">
                <a16:creationId xmlns:a16="http://schemas.microsoft.com/office/drawing/2014/main" id="{97D40614-FB61-4F0F-AE12-87E8E8A5B5AA}"/>
              </a:ext>
            </a:extLst>
          </p:cNvPr>
          <p:cNvSpPr>
            <a:spLocks noGrp="1"/>
          </p:cNvSpPr>
          <p:nvPr>
            <p:ph type="pic" sz="quarter" idx="15"/>
          </p:nvPr>
        </p:nvSpPr>
        <p:spPr/>
      </p:sp>
      <p:pic>
        <p:nvPicPr>
          <p:cNvPr id="10" name="Picture 9">
            <a:extLst>
              <a:ext uri="{FF2B5EF4-FFF2-40B4-BE49-F238E27FC236}">
                <a16:creationId xmlns:a16="http://schemas.microsoft.com/office/drawing/2014/main" id="{F261B995-27AC-4617-8F6C-4D2BCDBCD0DB}"/>
              </a:ext>
            </a:extLst>
          </p:cNvPr>
          <p:cNvPicPr>
            <a:picLocks noChangeAspect="1"/>
          </p:cNvPicPr>
          <p:nvPr/>
        </p:nvPicPr>
        <p:blipFill>
          <a:blip r:embed="rId3"/>
          <a:stretch>
            <a:fillRect/>
          </a:stretch>
        </p:blipFill>
        <p:spPr>
          <a:xfrm>
            <a:off x="5536096" y="695941"/>
            <a:ext cx="6463866" cy="2842389"/>
          </a:xfrm>
          <a:prstGeom prst="rect">
            <a:avLst/>
          </a:prstGeom>
        </p:spPr>
      </p:pic>
      <p:pic>
        <p:nvPicPr>
          <p:cNvPr id="12" name="Picture 11">
            <a:extLst>
              <a:ext uri="{FF2B5EF4-FFF2-40B4-BE49-F238E27FC236}">
                <a16:creationId xmlns:a16="http://schemas.microsoft.com/office/drawing/2014/main" id="{8B544E87-2958-4745-BF5E-3667711267AB}"/>
              </a:ext>
            </a:extLst>
          </p:cNvPr>
          <p:cNvPicPr>
            <a:picLocks noChangeAspect="1"/>
          </p:cNvPicPr>
          <p:nvPr/>
        </p:nvPicPr>
        <p:blipFill>
          <a:blip r:embed="rId4"/>
          <a:stretch>
            <a:fillRect/>
          </a:stretch>
        </p:blipFill>
        <p:spPr>
          <a:xfrm>
            <a:off x="5536096" y="3622776"/>
            <a:ext cx="6565163" cy="2618998"/>
          </a:xfrm>
          <a:prstGeom prst="rect">
            <a:avLst/>
          </a:prstGeom>
        </p:spPr>
      </p:pic>
    </p:spTree>
    <p:extLst>
      <p:ext uri="{BB962C8B-B14F-4D97-AF65-F5344CB8AC3E}">
        <p14:creationId xmlns:p14="http://schemas.microsoft.com/office/powerpoint/2010/main" val="1636894368"/>
      </p:ext>
    </p:extLst>
  </p:cSld>
  <p:clrMapOvr>
    <a:masterClrMapping/>
  </p:clrMapOvr>
</p:sld>
</file>

<file path=ppt/slides/slide12.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05DF3-2BB5-4BD7-A191-383050A664A4}"/>
              </a:ext>
            </a:extLst>
          </p:cNvPr>
          <p:cNvSpPr>
            <a:spLocks noGrp="1"/>
          </p:cNvSpPr>
          <p:nvPr>
            <p:ph type="title"/>
          </p:nvPr>
        </p:nvSpPr>
        <p:spPr>
          <a:xfrm>
            <a:off x="294037" y="176081"/>
            <a:ext cx="4352926" cy="956475"/>
          </a:xfrm>
        </p:spPr>
        <p:txBody>
          <a:bodyPr/>
          <a:lstStyle/>
          <a:p>
            <a:r>
              <a:rPr lang="en-US" dirty="0"/>
              <a:t>Create new sensitive info type with PS</a:t>
            </a:r>
          </a:p>
        </p:txBody>
      </p:sp>
      <p:sp>
        <p:nvSpPr>
          <p:cNvPr id="3" name="Text Placeholder 2">
            <a:extLst>
              <a:ext uri="{FF2B5EF4-FFF2-40B4-BE49-F238E27FC236}">
                <a16:creationId xmlns:a16="http://schemas.microsoft.com/office/drawing/2014/main" id="{DAC3D35E-3AA5-45FE-99D3-E28C3337C487}"/>
              </a:ext>
            </a:extLst>
          </p:cNvPr>
          <p:cNvSpPr>
            <a:spLocks noGrp="1"/>
          </p:cNvSpPr>
          <p:nvPr>
            <p:ph type="body" sz="quarter" idx="10"/>
          </p:nvPr>
        </p:nvSpPr>
        <p:spPr>
          <a:xfrm>
            <a:off x="294037" y="1299654"/>
            <a:ext cx="4767177" cy="5199459"/>
          </a:xfrm>
        </p:spPr>
        <p:txBody>
          <a:bodyPr/>
          <a:lstStyle/>
          <a:p>
            <a:pPr marL="342900" indent="-342900">
              <a:buFont typeface="Arial" panose="020B0604020202020204" pitchFamily="34" charset="0"/>
              <a:buChar char="•"/>
            </a:pPr>
            <a:r>
              <a:rPr lang="en-US" sz="1600" dirty="0"/>
              <a:t>Use Security &amp; Compliance PowerShell (part of the Exchange Online Management shell module)  </a:t>
            </a:r>
            <a:br>
              <a:rPr lang="en-US" sz="1600" dirty="0"/>
            </a:br>
            <a:r>
              <a:rPr lang="en-US" sz="1600" b="1" dirty="0"/>
              <a:t>Get-</a:t>
            </a:r>
            <a:r>
              <a:rPr lang="en-US" sz="1600" b="1" dirty="0" err="1"/>
              <a:t>DlpSensitiveInformationType</a:t>
            </a:r>
            <a:r>
              <a:rPr lang="en-US" sz="1600" dirty="0"/>
              <a:t> cmdlet to get ID of the custom sensitive information type </a:t>
            </a:r>
          </a:p>
          <a:p>
            <a:pPr marL="342900" indent="-342900">
              <a:buFont typeface="Arial" panose="020B0604020202020204" pitchFamily="34" charset="0"/>
              <a:buChar char="•"/>
            </a:pPr>
            <a:r>
              <a:rPr lang="en-US" sz="1600" dirty="0"/>
              <a:t>Open </a:t>
            </a:r>
            <a:r>
              <a:rPr lang="en-US" sz="1600" b="1" dirty="0"/>
              <a:t>Content Search </a:t>
            </a:r>
            <a:r>
              <a:rPr lang="en-US" sz="1600" dirty="0"/>
              <a:t>in the M365 Compliance Center and create a new search </a:t>
            </a:r>
          </a:p>
          <a:p>
            <a:pPr marL="342900" indent="-342900">
              <a:buFont typeface="Arial" panose="020B0604020202020204" pitchFamily="34" charset="0"/>
              <a:buChar char="•"/>
            </a:pPr>
            <a:r>
              <a:rPr lang="en-US" sz="1600" dirty="0"/>
              <a:t>Select SharePoint sites (which includes ODFB, M365 groups, Teams and Yammer content that’s stored in SPO sites)</a:t>
            </a:r>
          </a:p>
          <a:p>
            <a:pPr marL="342900" indent="-342900">
              <a:buFont typeface="Arial" panose="020B0604020202020204" pitchFamily="34" charset="0"/>
              <a:buChar char="•"/>
            </a:pPr>
            <a:r>
              <a:rPr lang="en-US" sz="1600" dirty="0"/>
              <a:t>For the Conditions, set Keywords to </a:t>
            </a:r>
            <a:br>
              <a:rPr lang="en-US" sz="1600" dirty="0"/>
            </a:br>
            <a:r>
              <a:rPr lang="en-US" sz="1600" b="1" dirty="0"/>
              <a:t>SensitiveType:f3d16262-2bc1-4574-9439-60ed95702a13</a:t>
            </a:r>
          </a:p>
          <a:p>
            <a:pPr marL="571500" lvl="1" indent="-342900">
              <a:buFont typeface="Arial" panose="020B0604020202020204" pitchFamily="34" charset="0"/>
              <a:buChar char="•"/>
            </a:pPr>
            <a:r>
              <a:rPr lang="en-US" sz="1400" dirty="0"/>
              <a:t>We’re using the ID of the information type that we obtained from PowerShell</a:t>
            </a:r>
            <a:br>
              <a:rPr lang="en-US" sz="1400" dirty="0"/>
            </a:br>
            <a:r>
              <a:rPr lang="en-US" sz="1400" dirty="0"/>
              <a:t>(Using the ID versus Name is required for all custom sensitive information types</a:t>
            </a:r>
          </a:p>
          <a:p>
            <a:pPr marL="285750" indent="-285750">
              <a:buFont typeface="Arial" panose="020B0604020202020204" pitchFamily="34" charset="0"/>
              <a:buChar char="•"/>
            </a:pPr>
            <a:r>
              <a:rPr lang="en-US" sz="1600" dirty="0"/>
              <a:t>Run the Content search in M365 Compliance center to generate a report of the content in SPO/ODFB that contains Contoso user account numbers</a:t>
            </a:r>
            <a:endParaRPr lang="en-US" dirty="0"/>
          </a:p>
          <a:p>
            <a:endParaRPr lang="en-US" dirty="0"/>
          </a:p>
          <a:p>
            <a:endParaRPr lang="en-US" dirty="0"/>
          </a:p>
        </p:txBody>
      </p:sp>
      <p:sp>
        <p:nvSpPr>
          <p:cNvPr id="8" name="Picture Placeholder 7">
            <a:extLst>
              <a:ext uri="{FF2B5EF4-FFF2-40B4-BE49-F238E27FC236}">
                <a16:creationId xmlns:a16="http://schemas.microsoft.com/office/drawing/2014/main" id="{97D40614-FB61-4F0F-AE12-87E8E8A5B5AA}"/>
              </a:ext>
            </a:extLst>
          </p:cNvPr>
          <p:cNvSpPr>
            <a:spLocks noGrp="1"/>
          </p:cNvSpPr>
          <p:nvPr>
            <p:ph type="pic" sz="quarter" idx="15"/>
          </p:nvPr>
        </p:nvSpPr>
        <p:spPr/>
      </p:sp>
      <p:pic>
        <p:nvPicPr>
          <p:cNvPr id="5" name="Picture 4">
            <a:extLst>
              <a:ext uri="{FF2B5EF4-FFF2-40B4-BE49-F238E27FC236}">
                <a16:creationId xmlns:a16="http://schemas.microsoft.com/office/drawing/2014/main" id="{DF90F0DB-4843-4983-B740-5C5B17A7D857}"/>
              </a:ext>
            </a:extLst>
          </p:cNvPr>
          <p:cNvPicPr>
            <a:picLocks noChangeAspect="1"/>
          </p:cNvPicPr>
          <p:nvPr/>
        </p:nvPicPr>
        <p:blipFill>
          <a:blip r:embed="rId3"/>
          <a:stretch>
            <a:fillRect/>
          </a:stretch>
        </p:blipFill>
        <p:spPr>
          <a:xfrm>
            <a:off x="5902037" y="176081"/>
            <a:ext cx="5417883" cy="1623788"/>
          </a:xfrm>
          <a:prstGeom prst="rect">
            <a:avLst/>
          </a:prstGeom>
        </p:spPr>
      </p:pic>
      <p:pic>
        <p:nvPicPr>
          <p:cNvPr id="11" name="Picture 10">
            <a:extLst>
              <a:ext uri="{FF2B5EF4-FFF2-40B4-BE49-F238E27FC236}">
                <a16:creationId xmlns:a16="http://schemas.microsoft.com/office/drawing/2014/main" id="{CD846CF5-D0FE-4E09-BF13-E2AFA122C2B3}"/>
              </a:ext>
            </a:extLst>
          </p:cNvPr>
          <p:cNvPicPr>
            <a:picLocks noChangeAspect="1"/>
          </p:cNvPicPr>
          <p:nvPr/>
        </p:nvPicPr>
        <p:blipFill>
          <a:blip r:embed="rId4"/>
          <a:stretch>
            <a:fillRect/>
          </a:stretch>
        </p:blipFill>
        <p:spPr>
          <a:xfrm>
            <a:off x="6096000" y="2184247"/>
            <a:ext cx="5061214" cy="1813539"/>
          </a:xfrm>
          <a:prstGeom prst="rect">
            <a:avLst/>
          </a:prstGeom>
        </p:spPr>
      </p:pic>
      <p:pic>
        <p:nvPicPr>
          <p:cNvPr id="15" name="Picture 14" descr="Graphical user interface, application, Teams&#10;&#10;Description automatically generated">
            <a:extLst>
              <a:ext uri="{FF2B5EF4-FFF2-40B4-BE49-F238E27FC236}">
                <a16:creationId xmlns:a16="http://schemas.microsoft.com/office/drawing/2014/main" id="{C705ACCC-F77B-494D-8B26-D407795FD403}"/>
              </a:ext>
            </a:extLst>
          </p:cNvPr>
          <p:cNvPicPr>
            <a:picLocks noChangeAspect="1"/>
          </p:cNvPicPr>
          <p:nvPr/>
        </p:nvPicPr>
        <p:blipFill>
          <a:blip r:embed="rId5"/>
          <a:stretch>
            <a:fillRect/>
          </a:stretch>
        </p:blipFill>
        <p:spPr>
          <a:xfrm>
            <a:off x="6096000" y="4488002"/>
            <a:ext cx="5180391" cy="2193918"/>
          </a:xfrm>
          <a:prstGeom prst="rect">
            <a:avLst/>
          </a:prstGeom>
        </p:spPr>
      </p:pic>
    </p:spTree>
    <p:extLst>
      <p:ext uri="{BB962C8B-B14F-4D97-AF65-F5344CB8AC3E}">
        <p14:creationId xmlns:p14="http://schemas.microsoft.com/office/powerpoint/2010/main" val="1246373435"/>
      </p:ext>
    </p:extLst>
  </p:cSld>
  <p:clrMapOvr>
    <a:masterClrMapping/>
  </p:clrMapOvr>
</p:sld>
</file>

<file path=ppt/slides/slide13.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54CB0B1-7448-45AE-886E-578DA0C6615F}"/>
              </a:ext>
            </a:extLst>
          </p:cNvPr>
          <p:cNvSpPr>
            <a:spLocks noGrp="1"/>
          </p:cNvSpPr>
          <p:nvPr>
            <p:ph type="title"/>
          </p:nvPr>
        </p:nvSpPr>
        <p:spPr>
          <a:xfrm>
            <a:off x="655638" y="320040"/>
            <a:ext cx="10880725" cy="923330"/>
          </a:xfrm>
        </p:spPr>
        <p:txBody>
          <a:bodyPr/>
          <a:lstStyle/>
          <a:p>
            <a:r>
              <a:rPr lang="en-US" dirty="0"/>
              <a:t>Identifying Sensitive Information Types in SharePoint content</a:t>
            </a:r>
          </a:p>
        </p:txBody>
      </p:sp>
      <p:sp>
        <p:nvSpPr>
          <p:cNvPr id="6" name="Content Placeholder 5">
            <a:extLst>
              <a:ext uri="{FF2B5EF4-FFF2-40B4-BE49-F238E27FC236}">
                <a16:creationId xmlns:a16="http://schemas.microsoft.com/office/drawing/2014/main" id="{8E733D96-9F8F-45BC-BB53-2D0C80562F46}"/>
              </a:ext>
            </a:extLst>
          </p:cNvPr>
          <p:cNvSpPr>
            <a:spLocks noGrp="1"/>
          </p:cNvSpPr>
          <p:nvPr>
            <p:ph sz="quarter" idx="13"/>
          </p:nvPr>
        </p:nvSpPr>
        <p:spPr/>
        <p:txBody>
          <a:bodyPr/>
          <a:lstStyle/>
          <a:p>
            <a:r>
              <a:rPr lang="en-US" dirty="0"/>
              <a:t>Microsoft 365 uses the search crawler to identify and classify sensitive information in SharePoint Online and OneDrive for Business sites. </a:t>
            </a:r>
          </a:p>
          <a:p>
            <a:r>
              <a:rPr lang="en-US" dirty="0"/>
              <a:t>To identify your new custom sensitive information type in existing content, the content must be re-crawled. </a:t>
            </a:r>
          </a:p>
          <a:p>
            <a:r>
              <a:rPr lang="en-US" dirty="0"/>
              <a:t>Content is crawled based on a schedule, but you can manually re-crawl content for a site collection, list, or library. </a:t>
            </a:r>
          </a:p>
          <a:p>
            <a:r>
              <a:rPr lang="en-US" dirty="0"/>
              <a:t>For more information see </a:t>
            </a:r>
            <a:r>
              <a:rPr lang="en-US" dirty="0">
                <a:hlinkClick r:id="rId2"/>
              </a:rPr>
              <a:t>Manually request crawling and re-indexing of a site, a library or a list.</a:t>
            </a:r>
            <a:endParaRPr lang="en-US" dirty="0"/>
          </a:p>
          <a:p>
            <a:endParaRPr lang="en-US" dirty="0"/>
          </a:p>
        </p:txBody>
      </p:sp>
    </p:spTree>
    <p:extLst>
      <p:ext uri="{BB962C8B-B14F-4D97-AF65-F5344CB8AC3E}">
        <p14:creationId xmlns:p14="http://schemas.microsoft.com/office/powerpoint/2010/main" val="3456170023"/>
      </p:ext>
    </p:extLst>
  </p:cSld>
  <p:clrMapOvr>
    <a:masterClrMapping/>
  </p:clrMapOvr>
</p:sld>
</file>

<file path=ppt/slides/slide14.xml><?xml version="1.0" encoding="utf-8"?>
<p:sld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Labels</a:t>
            </a:r>
            <a:endParaRPr lang="nb-NO" dirty="0">
              <a:solidFill>
                <a:schemeClr val="bg1"/>
              </a:solidFill>
            </a:endParaRPr>
          </a:p>
        </p:txBody>
      </p:sp>
    </p:spTree>
    <p:extLst>
      <p:ext uri="{BB962C8B-B14F-4D97-AF65-F5344CB8AC3E}">
        <p14:creationId xmlns:p14="http://schemas.microsoft.com/office/powerpoint/2010/main" val="939130513"/>
      </p:ext>
    </p:extLst>
  </p:cSld>
  <p:clrMapOvr>
    <a:masterClrMapping/>
  </p:clrMapOvr>
</p:sld>
</file>

<file path=ppt/slides/slide15.xml><?xml version="1.0" encoding="utf-8"?>
<p:sld xmlns:a16="http://schemas.microsoft.com/office/drawing/2014/main" xmlns:dgm="http://schemas.openxmlformats.org/drawingml/2006/diagram"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F39DB060-5F50-413A-8272-9482FAC900CA}"/>
              </a:ext>
            </a:extLst>
          </p:cNvPr>
          <p:cNvSpPr/>
          <p:nvPr/>
        </p:nvSpPr>
        <p:spPr>
          <a:xfrm>
            <a:off x="269240" y="2327565"/>
            <a:ext cx="7222605" cy="1215735"/>
          </a:xfrm>
          <a:custGeom>
            <a:avLst/>
            <a:gdLst>
              <a:gd name="connsiteX0" fmla="*/ 0 w 3594513"/>
              <a:gd name="connsiteY0" fmla="*/ 0 h 1863000"/>
              <a:gd name="connsiteX1" fmla="*/ 3594513 w 3594513"/>
              <a:gd name="connsiteY1" fmla="*/ 0 h 1863000"/>
              <a:gd name="connsiteX2" fmla="*/ 3594513 w 3594513"/>
              <a:gd name="connsiteY2" fmla="*/ 1863000 h 1863000"/>
              <a:gd name="connsiteX3" fmla="*/ 0 w 3594513"/>
              <a:gd name="connsiteY3" fmla="*/ 1863000 h 1863000"/>
              <a:gd name="connsiteX4" fmla="*/ 0 w 3594513"/>
              <a:gd name="connsiteY4" fmla="*/ 0 h 186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4513" h="1863000">
                <a:moveTo>
                  <a:pt x="0" y="0"/>
                </a:moveTo>
                <a:lnTo>
                  <a:pt x="3594513" y="0"/>
                </a:lnTo>
                <a:lnTo>
                  <a:pt x="3594513" y="1863000"/>
                </a:lnTo>
                <a:lnTo>
                  <a:pt x="0" y="1863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126" tIns="20320" rIns="113792" bIns="20320" numCol="1" spcCol="1270" anchor="t" anchorCtr="0">
            <a:noAutofit/>
          </a:bodyPr>
          <a:lstStyle/>
          <a:p>
            <a:pPr marL="0" marR="0" lvl="1" indent="0" algn="l" defTabSz="711200" rtl="0" eaLnBrk="1" fontAlgn="auto" latinLnBrk="0" hangingPunct="1">
              <a:lnSpc>
                <a:spcPct val="90000"/>
              </a:lnSpc>
              <a:spcBef>
                <a:spcPct val="0"/>
              </a:spcBef>
              <a:spcAft>
                <a:spcPct val="20000"/>
              </a:spcAft>
              <a:buClrTx/>
              <a:buSzTx/>
              <a:buFontTx/>
              <a:buNone/>
              <a:tabLst/>
              <a:defRPr/>
            </a:pPr>
            <a:endParaRPr kumimoji="0" lang="en-US" sz="1800" b="0" i="0" u="none" strike="noStrike" kern="1200" cap="none" spc="0" normalizeH="0" baseline="0" noProof="0" dirty="0">
              <a:ln>
                <a:noFill/>
              </a:ln>
              <a:solidFill>
                <a:srgbClr val="505050">
                  <a:hueOff val="0"/>
                  <a:satOff val="0"/>
                  <a:lumOff val="0"/>
                  <a:alphaOff val="0"/>
                </a:srgbClr>
              </a:solidFill>
              <a:effectLst/>
              <a:uLnTx/>
              <a:uFillTx/>
              <a:latin typeface="Segoe UI"/>
              <a:ea typeface="+mn-ea"/>
              <a:cs typeface="+mn-cs"/>
            </a:endParaRPr>
          </a:p>
        </p:txBody>
      </p:sp>
      <p:sp>
        <p:nvSpPr>
          <p:cNvPr id="2" name="Title 1"/>
          <p:cNvSpPr>
            <a:spLocks noGrp="1"/>
          </p:cNvSpPr>
          <p:nvPr>
            <p:ph type="title"/>
          </p:nvPr>
        </p:nvSpPr>
        <p:spPr/>
        <p:txBody>
          <a:bodyPr/>
          <a:lstStyle/>
          <a:p>
            <a:r>
              <a:rPr lang="en-US" dirty="0"/>
              <a:t>Labels - overview</a:t>
            </a:r>
          </a:p>
        </p:txBody>
      </p:sp>
      <p:graphicFrame>
        <p:nvGraphicFramePr>
          <p:cNvPr id="13" name="Content Placeholder 12">
            <a:extLst>
              <a:ext uri="{FF2B5EF4-FFF2-40B4-BE49-F238E27FC236}">
                <a16:creationId xmlns:a16="http://schemas.microsoft.com/office/drawing/2014/main" id="{26E7CE0A-3060-444B-86FC-560C21B14D4A}"/>
              </a:ext>
            </a:extLst>
          </p:cNvPr>
          <p:cNvGraphicFramePr>
            <a:graphicFrameLocks noGrp="1"/>
          </p:cNvGraphicFramePr>
          <p:nvPr>
            <p:ph sz="quarter" idx="13"/>
          </p:nvPr>
        </p:nvGraphicFramePr>
        <p:xfrm>
          <a:off x="655638" y="1408113"/>
          <a:ext cx="10880725"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8104527"/>
      </p:ext>
    </p:extLst>
  </p:cSld>
  <p:clrMapOvr>
    <a:masterClrMapping/>
  </p:clrMapOvr>
</p:sld>
</file>

<file path=ppt/slides/slide16.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26A0F0-E02F-48D4-861C-2A2F0A5BD447}"/>
              </a:ext>
            </a:extLst>
          </p:cNvPr>
          <p:cNvSpPr>
            <a:spLocks noGrp="1"/>
          </p:cNvSpPr>
          <p:nvPr>
            <p:ph type="title"/>
          </p:nvPr>
        </p:nvSpPr>
        <p:spPr>
          <a:xfrm>
            <a:off x="655638" y="320675"/>
            <a:ext cx="10880725" cy="461665"/>
          </a:xfrm>
        </p:spPr>
        <p:txBody>
          <a:bodyPr/>
          <a:lstStyle/>
          <a:p>
            <a:pPr lvl="0"/>
            <a:r>
              <a:rPr lang="en-US" dirty="0"/>
              <a:t>Retention Labels and  Sensitivity Labels </a:t>
            </a:r>
          </a:p>
        </p:txBody>
      </p:sp>
      <p:sp>
        <p:nvSpPr>
          <p:cNvPr id="7" name="Content Placeholder 6">
            <a:extLst>
              <a:ext uri="{FF2B5EF4-FFF2-40B4-BE49-F238E27FC236}">
                <a16:creationId xmlns:a16="http://schemas.microsoft.com/office/drawing/2014/main" id="{96E58145-3189-4429-8E01-446A3B9F0974}"/>
              </a:ext>
            </a:extLst>
          </p:cNvPr>
          <p:cNvSpPr>
            <a:spLocks noGrp="1"/>
          </p:cNvSpPr>
          <p:nvPr>
            <p:ph sz="quarter" idx="13"/>
          </p:nvPr>
        </p:nvSpPr>
        <p:spPr/>
        <p:txBody>
          <a:bodyPr/>
          <a:lstStyle/>
          <a:p>
            <a:pPr marL="0" lvl="0" indent="0">
              <a:buNone/>
              <a:defRPr/>
            </a:pPr>
            <a:r>
              <a:rPr lang="en-US" sz="2000" b="1" dirty="0"/>
              <a:t>Retention Labels can provide the following functions</a:t>
            </a:r>
          </a:p>
          <a:p>
            <a:pPr lvl="1">
              <a:buFont typeface="Arial" panose="020B0604020202020204" pitchFamily="34" charset="0"/>
              <a:buChar char="•"/>
              <a:defRPr/>
            </a:pPr>
            <a:r>
              <a:rPr lang="en-US" sz="2000" dirty="0"/>
              <a:t>Retention</a:t>
            </a:r>
          </a:p>
          <a:p>
            <a:pPr lvl="1">
              <a:buFont typeface="Arial" panose="020B0604020202020204" pitchFamily="34" charset="0"/>
              <a:buChar char="•"/>
              <a:defRPr/>
            </a:pPr>
            <a:r>
              <a:rPr lang="en-US" sz="2000" dirty="0"/>
              <a:t>Deletion</a:t>
            </a:r>
          </a:p>
          <a:p>
            <a:pPr lvl="1">
              <a:buFont typeface="Arial" panose="020B0604020202020204" pitchFamily="34" charset="0"/>
              <a:buChar char="•"/>
              <a:defRPr/>
            </a:pPr>
            <a:r>
              <a:rPr lang="en-US" sz="2000" dirty="0"/>
              <a:t>Records Management</a:t>
            </a:r>
          </a:p>
          <a:p>
            <a:pPr lvl="1">
              <a:buFont typeface="Arial" panose="020B0604020202020204" pitchFamily="34" charset="0"/>
              <a:buChar char="•"/>
              <a:defRPr/>
            </a:pPr>
            <a:r>
              <a:rPr lang="en-US" sz="2000" dirty="0"/>
              <a:t>Archiving</a:t>
            </a:r>
          </a:p>
          <a:p>
            <a:pPr marL="457200" lvl="1" indent="0">
              <a:buNone/>
              <a:defRPr/>
            </a:pPr>
            <a:endParaRPr lang="en-US" sz="2000" dirty="0"/>
          </a:p>
          <a:p>
            <a:pPr marL="0" lvl="0" indent="0">
              <a:buNone/>
              <a:defRPr/>
            </a:pPr>
            <a:r>
              <a:rPr lang="en-US" sz="2000" b="1" dirty="0"/>
              <a:t>Sensitivity Labels can provide the following functions:</a:t>
            </a:r>
          </a:p>
          <a:p>
            <a:pPr lvl="1">
              <a:buFont typeface="Arial" panose="020B0604020202020204" pitchFamily="34" charset="0"/>
              <a:buChar char="•"/>
              <a:defRPr/>
            </a:pPr>
            <a:r>
              <a:rPr lang="en-US" sz="2000" dirty="0"/>
              <a:t>Encrypt</a:t>
            </a:r>
          </a:p>
          <a:p>
            <a:pPr lvl="1">
              <a:buFont typeface="Arial" panose="020B0604020202020204" pitchFamily="34" charset="0"/>
              <a:buChar char="•"/>
              <a:defRPr/>
            </a:pPr>
            <a:r>
              <a:rPr lang="en-US" sz="2000" dirty="0"/>
              <a:t>Restrict Access</a:t>
            </a:r>
          </a:p>
          <a:p>
            <a:pPr lvl="1">
              <a:buFont typeface="Arial" panose="020B0604020202020204" pitchFamily="34" charset="0"/>
              <a:buChar char="•"/>
              <a:defRPr/>
            </a:pPr>
            <a:r>
              <a:rPr lang="en-US" sz="2000" dirty="0"/>
              <a:t>Watermark</a:t>
            </a:r>
          </a:p>
          <a:p>
            <a:pPr lvl="1">
              <a:buFont typeface="Arial" panose="020B0604020202020204" pitchFamily="34" charset="0"/>
              <a:buChar char="•"/>
              <a:defRPr/>
            </a:pPr>
            <a:r>
              <a:rPr lang="en-US" sz="2000" dirty="0"/>
              <a:t>Header/footer</a:t>
            </a:r>
          </a:p>
        </p:txBody>
      </p:sp>
    </p:spTree>
    <p:extLst>
      <p:ext uri="{BB962C8B-B14F-4D97-AF65-F5344CB8AC3E}">
        <p14:creationId xmlns:p14="http://schemas.microsoft.com/office/powerpoint/2010/main" val="137833539"/>
      </p:ext>
    </p:extLst>
  </p:cSld>
  <p:clrMapOvr>
    <a:masterClrMapping/>
  </p:clrMapOvr>
</p:sld>
</file>

<file path=ppt/slides/slide17.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7" y="320040"/>
            <a:ext cx="3537474" cy="461665"/>
          </a:xfrm>
        </p:spPr>
        <p:txBody>
          <a:bodyPr/>
          <a:lstStyle/>
          <a:p>
            <a:r>
              <a:rPr lang="en-US" sz="2800" dirty="0"/>
              <a:t>The Microsoft 365 Compliance Center</a:t>
            </a:r>
          </a:p>
        </p:txBody>
      </p:sp>
      <p:sp>
        <p:nvSpPr>
          <p:cNvPr id="3" name="Content Placeholder 2"/>
          <p:cNvSpPr>
            <a:spLocks noGrp="1"/>
          </p:cNvSpPr>
          <p:nvPr>
            <p:ph type="body" sz="quarter" idx="16"/>
          </p:nvPr>
        </p:nvSpPr>
        <p:spPr>
          <a:xfrm>
            <a:off x="335280" y="1417078"/>
            <a:ext cx="3651504" cy="4819650"/>
          </a:xfrm>
        </p:spPr>
        <p:txBody>
          <a:bodyPr>
            <a:noAutofit/>
          </a:bodyPr>
          <a:lstStyle/>
          <a:p>
            <a:pPr marL="342900" indent="-342900">
              <a:buFont typeface="Arial" panose="020B0604020202020204" pitchFamily="34" charset="0"/>
              <a:buChar char="•"/>
            </a:pPr>
            <a:r>
              <a:rPr lang="en-US" sz="1800" dirty="0"/>
              <a:t>Use the M365 Compliance Center – </a:t>
            </a:r>
            <a:r>
              <a:rPr lang="en-US" sz="1800" b="1" dirty="0"/>
              <a:t>Information Protection </a:t>
            </a:r>
            <a:r>
              <a:rPr lang="en-US" sz="1800" dirty="0"/>
              <a:t>to create and publish Sensitivity labels</a:t>
            </a:r>
          </a:p>
          <a:p>
            <a:pPr marL="342900" indent="-342900">
              <a:buFont typeface="Arial" panose="020B0604020202020204" pitchFamily="34" charset="0"/>
              <a:buChar char="•"/>
            </a:pPr>
            <a:r>
              <a:rPr lang="en-US" sz="1800" dirty="0"/>
              <a:t>Setup label policies </a:t>
            </a:r>
          </a:p>
          <a:p>
            <a:pPr marL="342900" indent="-342900">
              <a:buFont typeface="Arial" panose="020B0604020202020204" pitchFamily="34" charset="0"/>
              <a:buChar char="•"/>
            </a:pPr>
            <a:r>
              <a:rPr lang="en-US" sz="1800" dirty="0"/>
              <a:t>Setup Auto-labeling</a:t>
            </a:r>
          </a:p>
        </p:txBody>
      </p:sp>
      <p:sp>
        <p:nvSpPr>
          <p:cNvPr id="11" name="Picture Placeholder 10">
            <a:extLst>
              <a:ext uri="{FF2B5EF4-FFF2-40B4-BE49-F238E27FC236}">
                <a16:creationId xmlns:a16="http://schemas.microsoft.com/office/drawing/2014/main" id="{8A3B66CE-D128-4A51-9D57-7F43CD5EF9F3}"/>
              </a:ext>
            </a:extLst>
          </p:cNvPr>
          <p:cNvSpPr>
            <a:spLocks noGrp="1"/>
          </p:cNvSpPr>
          <p:nvPr>
            <p:ph type="pic" sz="quarter" idx="15"/>
          </p:nvPr>
        </p:nvSpPr>
        <p:spPr>
          <a:xfrm>
            <a:off x="4338918" y="0"/>
            <a:ext cx="7852764" cy="6858000"/>
          </a:xfrm>
        </p:spPr>
      </p:sp>
      <p:pic>
        <p:nvPicPr>
          <p:cNvPr id="5" name="Picture 4">
            <a:extLst>
              <a:ext uri="{FF2B5EF4-FFF2-40B4-BE49-F238E27FC236}">
                <a16:creationId xmlns:a16="http://schemas.microsoft.com/office/drawing/2014/main" id="{ABF33B62-CE68-453B-9EBD-E300F5FDFA87}"/>
              </a:ext>
            </a:extLst>
          </p:cNvPr>
          <p:cNvPicPr>
            <a:picLocks noChangeAspect="1"/>
          </p:cNvPicPr>
          <p:nvPr/>
        </p:nvPicPr>
        <p:blipFill>
          <a:blip r:embed="rId3"/>
          <a:stretch>
            <a:fillRect/>
          </a:stretch>
        </p:blipFill>
        <p:spPr>
          <a:xfrm>
            <a:off x="4448544" y="1847616"/>
            <a:ext cx="7633512" cy="3162767"/>
          </a:xfrm>
          <a:prstGeom prst="rect">
            <a:avLst/>
          </a:prstGeom>
        </p:spPr>
      </p:pic>
    </p:spTree>
    <p:extLst>
      <p:ext uri="{BB962C8B-B14F-4D97-AF65-F5344CB8AC3E}">
        <p14:creationId xmlns:p14="http://schemas.microsoft.com/office/powerpoint/2010/main" val="2441257604"/>
      </p:ext>
    </p:extLst>
  </p:cSld>
  <p:clrMapOvr>
    <a:masterClrMapping/>
  </p:clrMapOvr>
</p:sld>
</file>

<file path=ppt/slides/slide18.xml><?xml version="1.0" encoding="utf-8"?>
<p:sld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Sensitivity Labels</a:t>
            </a:r>
            <a:endParaRPr lang="nb-NO" dirty="0">
              <a:solidFill>
                <a:schemeClr val="bg1"/>
              </a:solidFill>
            </a:endParaRPr>
          </a:p>
        </p:txBody>
      </p:sp>
    </p:spTree>
    <p:extLst>
      <p:ext uri="{BB962C8B-B14F-4D97-AF65-F5344CB8AC3E}">
        <p14:creationId xmlns:p14="http://schemas.microsoft.com/office/powerpoint/2010/main" val="3886929137"/>
      </p:ext>
    </p:extLst>
  </p:cSld>
  <p:clrMapOvr>
    <a:masterClrMapping/>
  </p:clrMapOvr>
</p:sld>
</file>

<file path=ppt/slides/slide19.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461665"/>
          </a:xfrm>
        </p:spPr>
        <p:txBody>
          <a:bodyPr/>
          <a:lstStyle/>
          <a:p>
            <a:r>
              <a:rPr lang="en-US" dirty="0"/>
              <a:t>Sensitivity labels</a:t>
            </a:r>
          </a:p>
        </p:txBody>
      </p:sp>
      <p:sp>
        <p:nvSpPr>
          <p:cNvPr id="6" name="Content Placeholder 5">
            <a:extLst>
              <a:ext uri="{FF2B5EF4-FFF2-40B4-BE49-F238E27FC236}">
                <a16:creationId xmlns:a16="http://schemas.microsoft.com/office/drawing/2014/main" id="{FC7FDB89-205D-4B5E-AB5F-51A963340717}"/>
              </a:ext>
            </a:extLst>
          </p:cNvPr>
          <p:cNvSpPr>
            <a:spLocks noGrp="1"/>
          </p:cNvSpPr>
          <p:nvPr>
            <p:ph sz="quarter" idx="13"/>
          </p:nvPr>
        </p:nvSpPr>
        <p:spPr>
          <a:xfrm>
            <a:off x="655638" y="1408114"/>
            <a:ext cx="10880726" cy="4819650"/>
          </a:xfrm>
        </p:spPr>
        <p:txBody>
          <a:bodyPr>
            <a:normAutofit/>
          </a:bodyPr>
          <a:lstStyle/>
          <a:p>
            <a:pPr lvl="0"/>
            <a:r>
              <a:rPr lang="en-US" dirty="0"/>
              <a:t>In many use cases, people within your organization will need to collaborate with others both inside and outside the organization. </a:t>
            </a:r>
          </a:p>
          <a:p>
            <a:pPr lvl="0"/>
            <a:r>
              <a:rPr lang="en-US" dirty="0"/>
              <a:t>This means that content no longer stays behind a firewall</a:t>
            </a:r>
          </a:p>
          <a:p>
            <a:pPr lvl="1"/>
            <a:r>
              <a:rPr lang="en-US" dirty="0"/>
              <a:t>It can roam everywhere, across devices, apps, and services. </a:t>
            </a:r>
          </a:p>
          <a:p>
            <a:r>
              <a:rPr lang="en-US" dirty="0"/>
              <a:t>When content roams, you want it to do so in a secure, protected way that meets your organization's business and compliance policies.</a:t>
            </a:r>
          </a:p>
          <a:p>
            <a:r>
              <a:rPr lang="en-US" dirty="0"/>
              <a:t>Microsoft Information Protection Sensitivity labels provide the ability to classify and protect your organization's data while making sure that user productivity and their ability to collaborate isn't hindered.</a:t>
            </a:r>
          </a:p>
          <a:p>
            <a:pPr marL="0" lvl="0" indent="0">
              <a:buNone/>
            </a:pPr>
            <a:endParaRPr lang="en-US" dirty="0"/>
          </a:p>
        </p:txBody>
      </p:sp>
    </p:spTree>
    <p:extLst>
      <p:ext uri="{BB962C8B-B14F-4D97-AF65-F5344CB8AC3E}">
        <p14:creationId xmlns:p14="http://schemas.microsoft.com/office/powerpoint/2010/main" val="1436970495"/>
      </p:ext>
    </p:extLst>
  </p:cSld>
  <p:clrMapOvr>
    <a:masterClrMapping/>
  </p:clrMapOvr>
</p:sld>
</file>

<file path=ppt/slides/slide2.xml><?xml version="1.0" encoding="utf-8"?>
<p:sld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15880" y="6101136"/>
            <a:ext cx="1872208" cy="692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427272816"/>
      </p:ext>
    </p:extLst>
  </p:cSld>
  <p:clrMapOvr>
    <a:masterClrMapping/>
  </p:clrMapOvr>
  <p:transition spd="slow">
    <p:push/>
  </p:transition>
</p:sld>
</file>

<file path=ppt/slides/slide20.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461665"/>
          </a:xfrm>
        </p:spPr>
        <p:txBody>
          <a:bodyPr/>
          <a:lstStyle/>
          <a:p>
            <a:r>
              <a:rPr lang="en-US" dirty="0"/>
              <a:t>You can use Sensitivity labels to:</a:t>
            </a:r>
          </a:p>
        </p:txBody>
      </p:sp>
      <p:sp>
        <p:nvSpPr>
          <p:cNvPr id="6" name="Content Placeholder 5">
            <a:extLst>
              <a:ext uri="{FF2B5EF4-FFF2-40B4-BE49-F238E27FC236}">
                <a16:creationId xmlns:a16="http://schemas.microsoft.com/office/drawing/2014/main" id="{FC7FDB89-205D-4B5E-AB5F-51A963340717}"/>
              </a:ext>
            </a:extLst>
          </p:cNvPr>
          <p:cNvSpPr>
            <a:spLocks noGrp="1"/>
          </p:cNvSpPr>
          <p:nvPr>
            <p:ph sz="quarter" idx="13"/>
          </p:nvPr>
        </p:nvSpPr>
        <p:spPr>
          <a:xfrm>
            <a:off x="655638" y="1113183"/>
            <a:ext cx="10880726" cy="5526156"/>
          </a:xfrm>
        </p:spPr>
        <p:txBody>
          <a:bodyPr>
            <a:normAutofit fontScale="92500"/>
          </a:bodyPr>
          <a:lstStyle/>
          <a:p>
            <a:pPr lvl="0"/>
            <a:r>
              <a:rPr lang="en-US" b="1" dirty="0"/>
              <a:t>Provide protection settings </a:t>
            </a:r>
            <a:r>
              <a:rPr lang="en-US" dirty="0"/>
              <a:t>that include encryption and content markings. </a:t>
            </a:r>
          </a:p>
          <a:p>
            <a:pPr lvl="1"/>
            <a:r>
              <a:rPr lang="en-US" dirty="0"/>
              <a:t>For example, apply a "Confidential" label to a document, and that label encrypts the content and applies a "Confidential" watermark. </a:t>
            </a:r>
          </a:p>
          <a:p>
            <a:pPr lvl="1"/>
            <a:r>
              <a:rPr lang="en-US" dirty="0"/>
              <a:t>Content markings include headers and footers as well as watermarks, and encryption can also restrict what actions authorized people can take on the content.</a:t>
            </a:r>
          </a:p>
          <a:p>
            <a:pPr lvl="0"/>
            <a:r>
              <a:rPr lang="en-US" b="1" dirty="0"/>
              <a:t>Protect content </a:t>
            </a:r>
            <a:r>
              <a:rPr lang="en-US" dirty="0"/>
              <a:t>in Office apps across different platforms and devices</a:t>
            </a:r>
          </a:p>
          <a:p>
            <a:pPr lvl="1"/>
            <a:r>
              <a:rPr lang="en-US" dirty="0"/>
              <a:t>Supported by Word, Excel, PowerPoint, and Outlook on the Office desktop apps and Office on the web. Supported on Windows, macOS, iOS, and Android.</a:t>
            </a:r>
          </a:p>
          <a:p>
            <a:pPr lvl="0"/>
            <a:r>
              <a:rPr lang="en-US" b="1" dirty="0"/>
              <a:t>Protect containers </a:t>
            </a:r>
            <a:r>
              <a:rPr lang="en-US" dirty="0"/>
              <a:t>that include SharePoint sites, Teams, and Microsoft 365 Groups</a:t>
            </a:r>
          </a:p>
          <a:p>
            <a:pPr lvl="1"/>
            <a:r>
              <a:rPr lang="en-US" dirty="0"/>
              <a:t>For example, set privacy settings, external user access and external sharing, and access from unmanaged devices.</a:t>
            </a:r>
          </a:p>
          <a:p>
            <a:pPr lvl="0"/>
            <a:r>
              <a:rPr lang="en-US" b="1" dirty="0"/>
              <a:t>Classify content </a:t>
            </a:r>
            <a:r>
              <a:rPr lang="en-US" dirty="0"/>
              <a:t>without using any protection settings.</a:t>
            </a:r>
          </a:p>
          <a:p>
            <a:pPr lvl="1"/>
            <a:r>
              <a:rPr lang="en-US" dirty="0"/>
              <a:t>This provides users with a visual mapping of classification to your organization's label names</a:t>
            </a:r>
          </a:p>
          <a:p>
            <a:pPr lvl="1"/>
            <a:r>
              <a:rPr lang="en-US" dirty="0"/>
              <a:t>Can use the labels to generate usage reports and see activity data for your sensitive content. Based on this information, you can always choose to apply protection settings later.</a:t>
            </a:r>
          </a:p>
        </p:txBody>
      </p:sp>
    </p:spTree>
    <p:extLst>
      <p:ext uri="{BB962C8B-B14F-4D97-AF65-F5344CB8AC3E}">
        <p14:creationId xmlns:p14="http://schemas.microsoft.com/office/powerpoint/2010/main" val="126010378"/>
      </p:ext>
    </p:extLst>
  </p:cSld>
  <p:clrMapOvr>
    <a:masterClrMapping/>
  </p:clrMapOvr>
</p:sld>
</file>

<file path=ppt/slides/slide21.xml><?xml version="1.0" encoding="utf-8"?>
<p:sld xmlns:a16="http://schemas.microsoft.com/office/drawing/2014/main" xmlns:p14="http://schemas.microsoft.com/office/powerpoint/2010/main" xmlns:dgm="http://schemas.openxmlformats.org/drawingml/2006/diagram"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F39DB060-5F50-413A-8272-9482FAC900CA}"/>
              </a:ext>
            </a:extLst>
          </p:cNvPr>
          <p:cNvSpPr/>
          <p:nvPr/>
        </p:nvSpPr>
        <p:spPr>
          <a:xfrm>
            <a:off x="269240" y="2327565"/>
            <a:ext cx="7222605" cy="1215735"/>
          </a:xfrm>
          <a:custGeom>
            <a:avLst/>
            <a:gdLst>
              <a:gd name="connsiteX0" fmla="*/ 0 w 3594513"/>
              <a:gd name="connsiteY0" fmla="*/ 0 h 1863000"/>
              <a:gd name="connsiteX1" fmla="*/ 3594513 w 3594513"/>
              <a:gd name="connsiteY1" fmla="*/ 0 h 1863000"/>
              <a:gd name="connsiteX2" fmla="*/ 3594513 w 3594513"/>
              <a:gd name="connsiteY2" fmla="*/ 1863000 h 1863000"/>
              <a:gd name="connsiteX3" fmla="*/ 0 w 3594513"/>
              <a:gd name="connsiteY3" fmla="*/ 1863000 h 1863000"/>
              <a:gd name="connsiteX4" fmla="*/ 0 w 3594513"/>
              <a:gd name="connsiteY4" fmla="*/ 0 h 186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4513" h="1863000">
                <a:moveTo>
                  <a:pt x="0" y="0"/>
                </a:moveTo>
                <a:lnTo>
                  <a:pt x="3594513" y="0"/>
                </a:lnTo>
                <a:lnTo>
                  <a:pt x="3594513" y="1863000"/>
                </a:lnTo>
                <a:lnTo>
                  <a:pt x="0" y="1863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126" tIns="20320" rIns="113792" bIns="20320" numCol="1" spcCol="1270" anchor="t" anchorCtr="0">
            <a:noAutofit/>
          </a:bodyPr>
          <a:lstStyle/>
          <a:p>
            <a:pPr marL="0" marR="0" lvl="1" indent="0" algn="l" defTabSz="711200" rtl="0" eaLnBrk="1" fontAlgn="auto" latinLnBrk="0" hangingPunct="1">
              <a:lnSpc>
                <a:spcPct val="90000"/>
              </a:lnSpc>
              <a:spcBef>
                <a:spcPct val="0"/>
              </a:spcBef>
              <a:spcAft>
                <a:spcPct val="20000"/>
              </a:spcAft>
              <a:buClrTx/>
              <a:buSzTx/>
              <a:buFontTx/>
              <a:buNone/>
              <a:tabLst/>
              <a:defRPr/>
            </a:pPr>
            <a:endParaRPr kumimoji="0" lang="en-US" sz="1800" b="0" i="0" u="none" strike="noStrike" kern="1200" cap="none" spc="0" normalizeH="0" baseline="0" noProof="0" dirty="0">
              <a:ln>
                <a:noFill/>
              </a:ln>
              <a:solidFill>
                <a:srgbClr val="505050">
                  <a:hueOff val="0"/>
                  <a:satOff val="0"/>
                  <a:lumOff val="0"/>
                  <a:alphaOff val="0"/>
                </a:srgbClr>
              </a:solidFill>
              <a:effectLst/>
              <a:uLnTx/>
              <a:uFillTx/>
              <a:latin typeface="Segoe UI"/>
              <a:ea typeface="+mn-ea"/>
              <a:cs typeface="+mn-cs"/>
            </a:endParaRPr>
          </a:p>
        </p:txBody>
      </p:sp>
      <p:sp>
        <p:nvSpPr>
          <p:cNvPr id="2" name="Title 1"/>
          <p:cNvSpPr>
            <a:spLocks noGrp="1"/>
          </p:cNvSpPr>
          <p:nvPr>
            <p:ph type="title"/>
          </p:nvPr>
        </p:nvSpPr>
        <p:spPr>
          <a:xfrm>
            <a:off x="655638" y="320040"/>
            <a:ext cx="10880725" cy="461665"/>
          </a:xfrm>
        </p:spPr>
        <p:txBody>
          <a:bodyPr/>
          <a:lstStyle/>
          <a:p>
            <a:r>
              <a:rPr lang="en-US" dirty="0"/>
              <a:t>Sensitivity Labels – Process flow</a:t>
            </a:r>
          </a:p>
        </p:txBody>
      </p:sp>
      <p:graphicFrame>
        <p:nvGraphicFramePr>
          <p:cNvPr id="14" name="Content Placeholder 13">
            <a:extLst>
              <a:ext uri="{FF2B5EF4-FFF2-40B4-BE49-F238E27FC236}">
                <a16:creationId xmlns:a16="http://schemas.microsoft.com/office/drawing/2014/main" id="{6F27F904-5D7B-4780-BAF7-C517EC98DD84}"/>
              </a:ext>
            </a:extLst>
          </p:cNvPr>
          <p:cNvGraphicFramePr>
            <a:graphicFrameLocks noGrp="1"/>
          </p:cNvGraphicFramePr>
          <p:nvPr>
            <p:ph sz="quarter" idx="13"/>
            <p:extLst>
              <p:ext uri="{D42A27DB-BD31-4B8C-83A1-F6EECF244321}">
                <p14:modId xmlns:p14="http://schemas.microsoft.com/office/powerpoint/2010/main" val="3031326867"/>
              </p:ext>
            </p:extLst>
          </p:nvPr>
        </p:nvGraphicFramePr>
        <p:xfrm>
          <a:off x="655638" y="1408113"/>
          <a:ext cx="10880725"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13304212"/>
      </p:ext>
    </p:extLst>
  </p:cSld>
  <p:clrMapOvr>
    <a:masterClrMapping/>
  </p:clrMapOvr>
</p:sld>
</file>

<file path=ppt/slides/slide22.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5935B-6744-4120-A575-71BD4A145FFB}"/>
              </a:ext>
            </a:extLst>
          </p:cNvPr>
          <p:cNvSpPr>
            <a:spLocks noGrp="1"/>
          </p:cNvSpPr>
          <p:nvPr>
            <p:ph type="title"/>
          </p:nvPr>
        </p:nvSpPr>
        <p:spPr>
          <a:xfrm>
            <a:off x="655638" y="320040"/>
            <a:ext cx="10880725" cy="923330"/>
          </a:xfrm>
        </p:spPr>
        <p:txBody>
          <a:bodyPr/>
          <a:lstStyle/>
          <a:p>
            <a:r>
              <a:rPr lang="en-US" dirty="0"/>
              <a:t>Enable sensitivity labels for Office files in SharePoint and OneDrive</a:t>
            </a:r>
          </a:p>
        </p:txBody>
      </p:sp>
      <p:sp>
        <p:nvSpPr>
          <p:cNvPr id="3" name="Content Placeholder 2">
            <a:extLst>
              <a:ext uri="{FF2B5EF4-FFF2-40B4-BE49-F238E27FC236}">
                <a16:creationId xmlns:a16="http://schemas.microsoft.com/office/drawing/2014/main" id="{538B6432-25E4-4A8F-8554-D1AE683CABB2}"/>
              </a:ext>
            </a:extLst>
          </p:cNvPr>
          <p:cNvSpPr>
            <a:spLocks noGrp="1"/>
          </p:cNvSpPr>
          <p:nvPr>
            <p:ph sz="quarter" idx="13"/>
          </p:nvPr>
        </p:nvSpPr>
        <p:spPr/>
        <p:txBody>
          <a:bodyPr/>
          <a:lstStyle/>
          <a:p>
            <a:r>
              <a:rPr lang="en-US" dirty="0"/>
              <a:t>SPO Admins can enable built-in labeling for supported Office files in SharePoint and OneDrive</a:t>
            </a:r>
          </a:p>
          <a:p>
            <a:r>
              <a:rPr lang="en-US" dirty="0"/>
              <a:t>Enabling this feature results in SharePoint and OneDrive being able to process the contents of Office files that have been encrypted by using a sensitivity label. </a:t>
            </a:r>
          </a:p>
          <a:p>
            <a:r>
              <a:rPr lang="en-US" dirty="0"/>
              <a:t>Sensitivity labels can be applied in Office for the web, or in Office desktop apps, and uploaded or saved in SharePoint and OneDrive. </a:t>
            </a:r>
          </a:p>
          <a:p>
            <a:r>
              <a:rPr lang="en-US" u="sng" dirty="0"/>
              <a:t>Until you enable this feature, SharePoint and OneDrive can't process encrypted files, which means that coauthoring, eDiscovery, Data Loss Prevention, search, and other collaborative features won't work for these files.</a:t>
            </a:r>
          </a:p>
          <a:p>
            <a:endParaRPr lang="en-US" dirty="0"/>
          </a:p>
        </p:txBody>
      </p:sp>
    </p:spTree>
    <p:extLst>
      <p:ext uri="{BB962C8B-B14F-4D97-AF65-F5344CB8AC3E}">
        <p14:creationId xmlns:p14="http://schemas.microsoft.com/office/powerpoint/2010/main" val="3731695109"/>
      </p:ext>
    </p:extLst>
  </p:cSld>
  <p:clrMapOvr>
    <a:masterClrMapping/>
  </p:clrMapOvr>
</p:sld>
</file>

<file path=ppt/slides/slide23.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E0A5A76-58AF-453D-AA73-AEFF09CDD0B9}"/>
              </a:ext>
            </a:extLst>
          </p:cNvPr>
          <p:cNvSpPr>
            <a:spLocks noGrp="1"/>
          </p:cNvSpPr>
          <p:nvPr>
            <p:ph type="title"/>
          </p:nvPr>
        </p:nvSpPr>
        <p:spPr>
          <a:xfrm>
            <a:off x="248478" y="320040"/>
            <a:ext cx="3927283" cy="892534"/>
          </a:xfrm>
        </p:spPr>
        <p:txBody>
          <a:bodyPr/>
          <a:lstStyle/>
          <a:p>
            <a:r>
              <a:rPr lang="en-US" sz="2400" dirty="0"/>
              <a:t>Enabling sensitivity labels for SPO and ODFB</a:t>
            </a:r>
          </a:p>
        </p:txBody>
      </p:sp>
      <p:sp>
        <p:nvSpPr>
          <p:cNvPr id="6" name="Text Placeholder 5">
            <a:extLst>
              <a:ext uri="{FF2B5EF4-FFF2-40B4-BE49-F238E27FC236}">
                <a16:creationId xmlns:a16="http://schemas.microsoft.com/office/drawing/2014/main" id="{4FD99CF6-18A7-4FE5-9B0F-A5AF14CBC123}"/>
              </a:ext>
            </a:extLst>
          </p:cNvPr>
          <p:cNvSpPr>
            <a:spLocks noGrp="1"/>
          </p:cNvSpPr>
          <p:nvPr>
            <p:ph type="body" sz="quarter" idx="16"/>
            <p:custDataLst>
              <p:tags r:id="rId1"/>
            </p:custDataLst>
          </p:nvPr>
        </p:nvSpPr>
        <p:spPr>
          <a:xfrm>
            <a:off x="248160" y="1408113"/>
            <a:ext cx="4126413" cy="4819650"/>
          </a:xfrm>
        </p:spPr>
        <p:txBody>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r>
              <a:rPr lang="en-US" sz="2000" dirty="0"/>
              <a:t>Use the compliance center to enable support for sensitivity labels</a:t>
            </a:r>
          </a:p>
          <a:p>
            <a:pPr marL="0" indent="0">
              <a:buNone/>
            </a:pPr>
            <a:endParaRPr lang="en-US" sz="2000" dirty="0"/>
          </a:p>
          <a:p>
            <a:r>
              <a:rPr lang="en-US" sz="2000" dirty="0"/>
              <a:t>Use PowerShell to enable support for sensitivity labels </a:t>
            </a:r>
          </a:p>
          <a:p>
            <a:pPr lvl="1"/>
            <a:r>
              <a:rPr lang="en-US" sz="1600" b="1" dirty="0"/>
              <a:t>Set-</a:t>
            </a:r>
            <a:r>
              <a:rPr lang="en-US" sz="1600" b="1" dirty="0" err="1"/>
              <a:t>SPOTenant</a:t>
            </a:r>
            <a:r>
              <a:rPr lang="en-US" sz="1600" dirty="0"/>
              <a:t> cmdlet with the </a:t>
            </a:r>
            <a:r>
              <a:rPr lang="en-US" sz="1600" b="1" dirty="0" err="1"/>
              <a:t>EnableAIPIntegration</a:t>
            </a:r>
            <a:r>
              <a:rPr lang="en-US" sz="1600" dirty="0"/>
              <a:t> parameter</a:t>
            </a:r>
          </a:p>
          <a:p>
            <a:r>
              <a:rPr lang="en-US" sz="2000" dirty="0"/>
              <a:t>To disable sensitivity labels for SharePoint and OneDrive you must use PowerShell</a:t>
            </a:r>
          </a:p>
          <a:p>
            <a:pPr marL="310896" lvl="1" indent="0">
              <a:buNone/>
            </a:pPr>
            <a:r>
              <a:rPr lang="en-US" sz="1400" b="1" dirty="0"/>
              <a:t>Set-</a:t>
            </a:r>
            <a:r>
              <a:rPr lang="en-US" sz="1400" b="1" dirty="0" err="1"/>
              <a:t>SPOTenant</a:t>
            </a:r>
            <a:r>
              <a:rPr lang="en-US" sz="1400" b="1" dirty="0"/>
              <a:t> -</a:t>
            </a:r>
            <a:r>
              <a:rPr lang="en-US" sz="1400" b="1" dirty="0" err="1"/>
              <a:t>EnableAIPIntegration</a:t>
            </a:r>
            <a:r>
              <a:rPr lang="en-US" sz="1400" b="1" dirty="0"/>
              <a:t> $false</a:t>
            </a:r>
          </a:p>
          <a:p>
            <a:pPr>
              <a:buNone/>
            </a:pPr>
            <a:endParaRPr lang="en-US" dirty="0"/>
          </a:p>
        </p:txBody>
      </p:sp>
      <p:sp>
        <p:nvSpPr>
          <p:cNvPr id="10" name="Picture Placeholder 9">
            <a:extLst>
              <a:ext uri="{FF2B5EF4-FFF2-40B4-BE49-F238E27FC236}">
                <a16:creationId xmlns:a16="http://schemas.microsoft.com/office/drawing/2014/main" id="{A719F4E4-D36B-420A-99ED-A587DDAE3631}"/>
              </a:ext>
            </a:extLst>
          </p:cNvPr>
          <p:cNvSpPr>
            <a:spLocks noGrp="1"/>
          </p:cNvSpPr>
          <p:nvPr>
            <p:ph type="pic" sz="quarter" idx="15"/>
          </p:nvPr>
        </p:nvSpPr>
        <p:spPr>
          <a:xfrm>
            <a:off x="4490720" y="0"/>
            <a:ext cx="7700962" cy="6858000"/>
          </a:xfrm>
        </p:spPr>
      </p:sp>
      <p:pic>
        <p:nvPicPr>
          <p:cNvPr id="8" name="Picture 7">
            <a:extLst>
              <a:ext uri="{FF2B5EF4-FFF2-40B4-BE49-F238E27FC236}">
                <a16:creationId xmlns:a16="http://schemas.microsoft.com/office/drawing/2014/main" id="{3B85967E-CED6-46DB-B98C-B009BA62C2A5}"/>
              </a:ext>
            </a:extLst>
          </p:cNvPr>
          <p:cNvPicPr>
            <a:picLocks noChangeAspect="1"/>
          </p:cNvPicPr>
          <p:nvPr/>
        </p:nvPicPr>
        <p:blipFill>
          <a:blip r:embed="rId3"/>
          <a:stretch>
            <a:fillRect/>
          </a:stretch>
        </p:blipFill>
        <p:spPr>
          <a:xfrm>
            <a:off x="4827837" y="207437"/>
            <a:ext cx="7026726" cy="2401352"/>
          </a:xfrm>
          <a:prstGeom prst="rect">
            <a:avLst/>
          </a:prstGeom>
        </p:spPr>
      </p:pic>
      <p:pic>
        <p:nvPicPr>
          <p:cNvPr id="12" name="Picture 11">
            <a:extLst>
              <a:ext uri="{FF2B5EF4-FFF2-40B4-BE49-F238E27FC236}">
                <a16:creationId xmlns:a16="http://schemas.microsoft.com/office/drawing/2014/main" id="{AF70E007-6B9C-4A2C-B007-4E0DADC320F8}"/>
              </a:ext>
            </a:extLst>
          </p:cNvPr>
          <p:cNvPicPr>
            <a:picLocks noChangeAspect="1"/>
          </p:cNvPicPr>
          <p:nvPr/>
        </p:nvPicPr>
        <p:blipFill>
          <a:blip r:embed="rId4"/>
          <a:stretch>
            <a:fillRect/>
          </a:stretch>
        </p:blipFill>
        <p:spPr>
          <a:xfrm>
            <a:off x="4561079" y="4477810"/>
            <a:ext cx="7630603" cy="1424225"/>
          </a:xfrm>
          <a:prstGeom prst="rect">
            <a:avLst/>
          </a:prstGeom>
        </p:spPr>
      </p:pic>
      <p:pic>
        <p:nvPicPr>
          <p:cNvPr id="14" name="Picture 13">
            <a:extLst>
              <a:ext uri="{FF2B5EF4-FFF2-40B4-BE49-F238E27FC236}">
                <a16:creationId xmlns:a16="http://schemas.microsoft.com/office/drawing/2014/main" id="{6D62575C-9E80-44C1-AD2E-65C8EEE5E1E5}"/>
              </a:ext>
            </a:extLst>
          </p:cNvPr>
          <p:cNvPicPr>
            <a:picLocks noChangeAspect="1"/>
          </p:cNvPicPr>
          <p:nvPr/>
        </p:nvPicPr>
        <p:blipFill>
          <a:blip r:embed="rId5"/>
          <a:stretch>
            <a:fillRect/>
          </a:stretch>
        </p:blipFill>
        <p:spPr>
          <a:xfrm>
            <a:off x="4827837" y="2971800"/>
            <a:ext cx="6562725" cy="1143000"/>
          </a:xfrm>
          <a:prstGeom prst="rect">
            <a:avLst/>
          </a:prstGeom>
        </p:spPr>
      </p:pic>
    </p:spTree>
    <p:extLst>
      <p:ext uri="{BB962C8B-B14F-4D97-AF65-F5344CB8AC3E}">
        <p14:creationId xmlns:p14="http://schemas.microsoft.com/office/powerpoint/2010/main" val="3844646642"/>
      </p:ext>
    </p:extLst>
  </p:cSld>
  <p:clrMapOvr>
    <a:masterClrMapping/>
  </p:clrMapOvr>
</p:sld>
</file>

<file path=ppt/slides/slide24.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F3A09E-155C-4674-9BC5-7685A5518198}"/>
              </a:ext>
            </a:extLst>
          </p:cNvPr>
          <p:cNvSpPr>
            <a:spLocks noGrp="1"/>
          </p:cNvSpPr>
          <p:nvPr>
            <p:ph type="title"/>
          </p:nvPr>
        </p:nvSpPr>
        <p:spPr/>
        <p:txBody>
          <a:bodyPr/>
          <a:lstStyle/>
          <a:p>
            <a:r>
              <a:rPr lang="en-US" dirty="0"/>
              <a:t>Publishing and changing sensitivity labels</a:t>
            </a:r>
          </a:p>
        </p:txBody>
      </p:sp>
      <p:sp>
        <p:nvSpPr>
          <p:cNvPr id="6" name="Content Placeholder 5">
            <a:extLst>
              <a:ext uri="{FF2B5EF4-FFF2-40B4-BE49-F238E27FC236}">
                <a16:creationId xmlns:a16="http://schemas.microsoft.com/office/drawing/2014/main" id="{F35B1323-1FDE-4500-BA34-963B8796E60A}"/>
              </a:ext>
            </a:extLst>
          </p:cNvPr>
          <p:cNvSpPr>
            <a:spLocks noGrp="1"/>
          </p:cNvSpPr>
          <p:nvPr>
            <p:ph sz="quarter" idx="13"/>
          </p:nvPr>
        </p:nvSpPr>
        <p:spPr>
          <a:xfrm>
            <a:off x="655638" y="1080655"/>
            <a:ext cx="10880726" cy="5147109"/>
          </a:xfrm>
        </p:spPr>
        <p:txBody>
          <a:bodyPr>
            <a:normAutofit lnSpcReduction="10000"/>
          </a:bodyPr>
          <a:lstStyle/>
          <a:p>
            <a:r>
              <a:rPr lang="en-US" dirty="0"/>
              <a:t>Newly created or updated sensitivity labels with SharePoint and OneDrive, require time for replication, you might not see them right away . </a:t>
            </a:r>
          </a:p>
          <a:p>
            <a:pPr lvl="1"/>
            <a:r>
              <a:rPr lang="en-US" dirty="0"/>
              <a:t>This is especially important for new labels that apply encryption.</a:t>
            </a:r>
          </a:p>
          <a:p>
            <a:r>
              <a:rPr lang="en-US" dirty="0"/>
              <a:t>The following replicates within 1 hour: </a:t>
            </a:r>
          </a:p>
          <a:p>
            <a:pPr lvl="1"/>
            <a:r>
              <a:rPr lang="en-US" dirty="0"/>
              <a:t>New and deleted sensitivity labels</a:t>
            </a:r>
          </a:p>
          <a:p>
            <a:pPr lvl="1"/>
            <a:r>
              <a:rPr lang="en-US" dirty="0"/>
              <a:t>Sensitivity label policy settings that include labels in the policy.</a:t>
            </a:r>
          </a:p>
          <a:p>
            <a:r>
              <a:rPr lang="en-US" dirty="0"/>
              <a:t>The following replicates within 24 hours: </a:t>
            </a:r>
          </a:p>
          <a:p>
            <a:pPr lvl="1"/>
            <a:r>
              <a:rPr lang="en-US" dirty="0"/>
              <a:t>Changes to sensitivity label settings for existing labels</a:t>
            </a:r>
          </a:p>
          <a:p>
            <a:r>
              <a:rPr lang="en-US" dirty="0"/>
              <a:t>We recommend publishing new labels to just a few test users first, wait for an hour, and then verify the label behavior in SharePoint and OneDrive. </a:t>
            </a:r>
          </a:p>
          <a:p>
            <a:pPr lvl="1"/>
            <a:r>
              <a:rPr lang="en-US" dirty="0"/>
              <a:t>As the final step, make the label available to more users by either adding more users to the existing label policy, or add the label to an existing label policy for your standard users. </a:t>
            </a:r>
          </a:p>
          <a:p>
            <a:pPr lvl="1"/>
            <a:r>
              <a:rPr lang="en-US" dirty="0"/>
              <a:t>At the time your standard users see the label, it has already synchronized to SharePoint and OneDrive.</a:t>
            </a:r>
          </a:p>
        </p:txBody>
      </p:sp>
    </p:spTree>
    <p:extLst>
      <p:ext uri="{BB962C8B-B14F-4D97-AF65-F5344CB8AC3E}">
        <p14:creationId xmlns:p14="http://schemas.microsoft.com/office/powerpoint/2010/main" val="2277800697"/>
      </p:ext>
    </p:extLst>
  </p:cSld>
  <p:clrMapOvr>
    <a:masterClrMapping/>
  </p:clrMapOvr>
</p:sld>
</file>

<file path=ppt/slides/slide25.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511552-B9E6-4686-9020-3732165D206B}"/>
              </a:ext>
            </a:extLst>
          </p:cNvPr>
          <p:cNvSpPr>
            <a:spLocks noGrp="1"/>
          </p:cNvSpPr>
          <p:nvPr>
            <p:ph type="title"/>
          </p:nvPr>
        </p:nvSpPr>
        <p:spPr>
          <a:xfrm>
            <a:off x="361245" y="320040"/>
            <a:ext cx="3578578" cy="468485"/>
          </a:xfrm>
        </p:spPr>
        <p:txBody>
          <a:bodyPr/>
          <a:lstStyle/>
          <a:p>
            <a:r>
              <a:rPr lang="en-US" sz="2000" dirty="0"/>
              <a:t>Create Sensitivity label for documents in SharePoint</a:t>
            </a:r>
          </a:p>
        </p:txBody>
      </p:sp>
      <p:sp>
        <p:nvSpPr>
          <p:cNvPr id="7" name="Text Placeholder 6">
            <a:extLst>
              <a:ext uri="{FF2B5EF4-FFF2-40B4-BE49-F238E27FC236}">
                <a16:creationId xmlns:a16="http://schemas.microsoft.com/office/drawing/2014/main" id="{0B37EE35-DF73-4E58-BA28-C56A9F594074}"/>
              </a:ext>
            </a:extLst>
          </p:cNvPr>
          <p:cNvSpPr>
            <a:spLocks noGrp="1"/>
          </p:cNvSpPr>
          <p:nvPr>
            <p:ph type="body" sz="quarter" idx="16"/>
            <p:custDataLst>
              <p:tags r:id="rId1"/>
            </p:custDataLst>
          </p:nvPr>
        </p:nvSpPr>
        <p:spPr>
          <a:xfrm>
            <a:off x="254018" y="1309512"/>
            <a:ext cx="3973969" cy="5418666"/>
          </a:xfrm>
        </p:spPr>
        <p:txBody>
          <a:bodyPr>
            <a:norm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r>
              <a:rPr lang="en-US" sz="1600" dirty="0"/>
              <a:t>Sensitivity labels are created and managed in the M365 Compliance Center</a:t>
            </a:r>
          </a:p>
          <a:p>
            <a:pPr marL="342900" lvl="0" indent="-342900">
              <a:buFont typeface="Arial" panose="020B0604020202020204" pitchFamily="34" charset="0"/>
              <a:buChar char="•"/>
            </a:pPr>
            <a:r>
              <a:rPr lang="en-US" sz="1600" dirty="0"/>
              <a:t>To create a new label for </a:t>
            </a:r>
            <a:r>
              <a:rPr lang="en-US" sz="1600" u="sng" dirty="0"/>
              <a:t>documents </a:t>
            </a:r>
            <a:r>
              <a:rPr lang="en-US" sz="1600" dirty="0"/>
              <a:t>stored in SPO/ODFB, set the scope </a:t>
            </a:r>
            <a:r>
              <a:rPr lang="en-US" sz="1800" dirty="0"/>
              <a:t>to </a:t>
            </a:r>
            <a:r>
              <a:rPr lang="en-US" sz="1800" b="1" dirty="0"/>
              <a:t>Files &amp; emails</a:t>
            </a:r>
          </a:p>
          <a:p>
            <a:pPr marL="342900" lvl="0" indent="-342900">
              <a:buFont typeface="Arial" panose="020B0604020202020204" pitchFamily="34" charset="0"/>
              <a:buChar char="•"/>
            </a:pPr>
            <a:r>
              <a:rPr lang="en-US" sz="1600" dirty="0"/>
              <a:t>Choose Protection settings for files</a:t>
            </a:r>
          </a:p>
          <a:p>
            <a:pPr marL="653796" lvl="1" indent="-342900">
              <a:buFont typeface="Arial" panose="020B0604020202020204" pitchFamily="34" charset="0"/>
              <a:buChar char="•"/>
            </a:pPr>
            <a:r>
              <a:rPr lang="en-US" sz="1400" dirty="0"/>
              <a:t>Encryption settings</a:t>
            </a:r>
          </a:p>
          <a:p>
            <a:pPr marL="653796" lvl="1" indent="-342900">
              <a:buFont typeface="Arial" panose="020B0604020202020204" pitchFamily="34" charset="0"/>
              <a:buChar char="•"/>
            </a:pPr>
            <a:r>
              <a:rPr lang="en-US" sz="1400" dirty="0"/>
              <a:t>Content markings</a:t>
            </a:r>
          </a:p>
          <a:p>
            <a:pPr marL="342900" lvl="0" indent="-342900">
              <a:buFont typeface="Arial" panose="020B0604020202020204" pitchFamily="34" charset="0"/>
              <a:buChar char="•"/>
            </a:pPr>
            <a:r>
              <a:rPr lang="en-US" sz="1600" dirty="0"/>
              <a:t>Auto labeling</a:t>
            </a:r>
          </a:p>
          <a:p>
            <a:pPr marL="653796" lvl="1" indent="-342900">
              <a:buFont typeface="Arial" panose="020B0604020202020204" pitchFamily="34" charset="0"/>
              <a:buChar char="•"/>
            </a:pPr>
            <a:r>
              <a:rPr lang="en-US" sz="1400" dirty="0"/>
              <a:t>Configure conditions to detects content that contains specific sensitive information </a:t>
            </a:r>
          </a:p>
          <a:p>
            <a:pPr marL="342900" lvl="0" indent="-342900">
              <a:buFont typeface="Arial" panose="020B0604020202020204" pitchFamily="34" charset="0"/>
              <a:buChar char="•"/>
            </a:pPr>
            <a:r>
              <a:rPr lang="en-US" sz="1600" dirty="0"/>
              <a:t>Auto-apply Sensitivity labels requires additional licensing for E3 users</a:t>
            </a:r>
          </a:p>
          <a:p>
            <a:pPr marL="310896" lvl="1" indent="0">
              <a:buNone/>
            </a:pPr>
            <a:endParaRPr lang="en-US" sz="1400" noProof="0" dirty="0"/>
          </a:p>
        </p:txBody>
      </p:sp>
      <p:sp>
        <p:nvSpPr>
          <p:cNvPr id="6" name="Picture Placeholder 5">
            <a:extLst>
              <a:ext uri="{FF2B5EF4-FFF2-40B4-BE49-F238E27FC236}">
                <a16:creationId xmlns:a16="http://schemas.microsoft.com/office/drawing/2014/main" id="{FC1FA54A-67EE-4257-BE39-6C45DC67407A}"/>
              </a:ext>
            </a:extLst>
          </p:cNvPr>
          <p:cNvSpPr>
            <a:spLocks noGrp="1"/>
          </p:cNvSpPr>
          <p:nvPr>
            <p:ph type="pic" sz="quarter" idx="15"/>
          </p:nvPr>
        </p:nvSpPr>
        <p:spPr>
          <a:xfrm>
            <a:off x="4481689" y="0"/>
            <a:ext cx="7709993" cy="6858000"/>
          </a:xfrm>
        </p:spPr>
      </p:sp>
      <p:pic>
        <p:nvPicPr>
          <p:cNvPr id="9" name="Picture 8">
            <a:extLst>
              <a:ext uri="{FF2B5EF4-FFF2-40B4-BE49-F238E27FC236}">
                <a16:creationId xmlns:a16="http://schemas.microsoft.com/office/drawing/2014/main" id="{8267CE82-0976-4EA2-90FF-7E4EB76A5B2D}"/>
              </a:ext>
            </a:extLst>
          </p:cNvPr>
          <p:cNvPicPr>
            <a:picLocks noChangeAspect="1"/>
          </p:cNvPicPr>
          <p:nvPr/>
        </p:nvPicPr>
        <p:blipFill>
          <a:blip r:embed="rId4"/>
          <a:stretch>
            <a:fillRect/>
          </a:stretch>
        </p:blipFill>
        <p:spPr>
          <a:xfrm>
            <a:off x="5435642" y="988838"/>
            <a:ext cx="5802086" cy="4367997"/>
          </a:xfrm>
          <a:prstGeom prst="rect">
            <a:avLst/>
          </a:prstGeom>
        </p:spPr>
      </p:pic>
      <p:pic>
        <p:nvPicPr>
          <p:cNvPr id="11" name="Picture 10">
            <a:extLst>
              <a:ext uri="{FF2B5EF4-FFF2-40B4-BE49-F238E27FC236}">
                <a16:creationId xmlns:a16="http://schemas.microsoft.com/office/drawing/2014/main" id="{E4BDD9A2-3B43-4A70-B34B-9D1CF5030C24}"/>
              </a:ext>
            </a:extLst>
          </p:cNvPr>
          <p:cNvPicPr>
            <a:picLocks noChangeAspect="1"/>
          </p:cNvPicPr>
          <p:nvPr/>
        </p:nvPicPr>
        <p:blipFill>
          <a:blip r:embed="rId5"/>
          <a:stretch>
            <a:fillRect/>
          </a:stretch>
        </p:blipFill>
        <p:spPr>
          <a:xfrm>
            <a:off x="4703259" y="1444203"/>
            <a:ext cx="7266851" cy="2576236"/>
          </a:xfrm>
          <a:prstGeom prst="rect">
            <a:avLst/>
          </a:prstGeom>
        </p:spPr>
      </p:pic>
      <p:pic>
        <p:nvPicPr>
          <p:cNvPr id="13" name="Picture 12">
            <a:extLst>
              <a:ext uri="{FF2B5EF4-FFF2-40B4-BE49-F238E27FC236}">
                <a16:creationId xmlns:a16="http://schemas.microsoft.com/office/drawing/2014/main" id="{7C8024C6-5788-430E-89EA-78F5FFF4F7CB}"/>
              </a:ext>
            </a:extLst>
          </p:cNvPr>
          <p:cNvPicPr>
            <a:picLocks noChangeAspect="1"/>
          </p:cNvPicPr>
          <p:nvPr/>
        </p:nvPicPr>
        <p:blipFill>
          <a:blip r:embed="rId6"/>
          <a:stretch>
            <a:fillRect/>
          </a:stretch>
        </p:blipFill>
        <p:spPr>
          <a:xfrm>
            <a:off x="4703259" y="1423998"/>
            <a:ext cx="7155099" cy="2888974"/>
          </a:xfrm>
          <a:prstGeom prst="rect">
            <a:avLst/>
          </a:prstGeom>
        </p:spPr>
      </p:pic>
      <p:pic>
        <p:nvPicPr>
          <p:cNvPr id="15" name="Picture 14">
            <a:extLst>
              <a:ext uri="{FF2B5EF4-FFF2-40B4-BE49-F238E27FC236}">
                <a16:creationId xmlns:a16="http://schemas.microsoft.com/office/drawing/2014/main" id="{B2197CF2-CE56-402A-A3FF-5C62B9D641B9}"/>
              </a:ext>
            </a:extLst>
          </p:cNvPr>
          <p:cNvPicPr>
            <a:picLocks noChangeAspect="1"/>
          </p:cNvPicPr>
          <p:nvPr/>
        </p:nvPicPr>
        <p:blipFill>
          <a:blip r:embed="rId7"/>
          <a:stretch>
            <a:fillRect/>
          </a:stretch>
        </p:blipFill>
        <p:spPr>
          <a:xfrm>
            <a:off x="4759134" y="1198288"/>
            <a:ext cx="7155099" cy="3787456"/>
          </a:xfrm>
          <a:prstGeom prst="rect">
            <a:avLst/>
          </a:prstGeom>
        </p:spPr>
      </p:pic>
      <p:pic>
        <p:nvPicPr>
          <p:cNvPr id="17" name="Picture 16">
            <a:extLst>
              <a:ext uri="{FF2B5EF4-FFF2-40B4-BE49-F238E27FC236}">
                <a16:creationId xmlns:a16="http://schemas.microsoft.com/office/drawing/2014/main" id="{16C8A6D3-2303-472F-9A57-8ADBBC63156E}"/>
              </a:ext>
            </a:extLst>
          </p:cNvPr>
          <p:cNvPicPr>
            <a:picLocks noChangeAspect="1"/>
          </p:cNvPicPr>
          <p:nvPr/>
        </p:nvPicPr>
        <p:blipFill>
          <a:blip r:embed="rId8"/>
          <a:stretch>
            <a:fillRect/>
          </a:stretch>
        </p:blipFill>
        <p:spPr>
          <a:xfrm>
            <a:off x="4703259" y="1220839"/>
            <a:ext cx="7421828" cy="3448359"/>
          </a:xfrm>
          <a:prstGeom prst="rect">
            <a:avLst/>
          </a:prstGeom>
        </p:spPr>
      </p:pic>
      <p:pic>
        <p:nvPicPr>
          <p:cNvPr id="19" name="Picture 18">
            <a:extLst>
              <a:ext uri="{FF2B5EF4-FFF2-40B4-BE49-F238E27FC236}">
                <a16:creationId xmlns:a16="http://schemas.microsoft.com/office/drawing/2014/main" id="{380C790D-A25C-45A2-9FB0-A6FE929EC8BC}"/>
              </a:ext>
            </a:extLst>
          </p:cNvPr>
          <p:cNvPicPr>
            <a:picLocks noChangeAspect="1"/>
          </p:cNvPicPr>
          <p:nvPr/>
        </p:nvPicPr>
        <p:blipFill>
          <a:blip r:embed="rId9"/>
          <a:stretch>
            <a:fillRect/>
          </a:stretch>
        </p:blipFill>
        <p:spPr>
          <a:xfrm>
            <a:off x="4658910" y="1079255"/>
            <a:ext cx="7311200" cy="3578460"/>
          </a:xfrm>
          <a:prstGeom prst="rect">
            <a:avLst/>
          </a:prstGeom>
        </p:spPr>
      </p:pic>
    </p:spTree>
    <p:extLst>
      <p:ext uri="{BB962C8B-B14F-4D97-AF65-F5344CB8AC3E}">
        <p14:creationId xmlns:p14="http://schemas.microsoft.com/office/powerpoint/2010/main" val="4282453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461665"/>
          </a:xfrm>
        </p:spPr>
        <p:txBody>
          <a:bodyPr/>
          <a:lstStyle/>
          <a:p>
            <a:r>
              <a:rPr lang="en-US" altLang="en-US" dirty="0"/>
              <a:t>Sensitivity Label Policies and Locations</a:t>
            </a:r>
            <a:endParaRPr lang="en-US" dirty="0"/>
          </a:p>
        </p:txBody>
      </p:sp>
      <p:sp>
        <p:nvSpPr>
          <p:cNvPr id="11" name="Content Placeholder 10">
            <a:extLst>
              <a:ext uri="{FF2B5EF4-FFF2-40B4-BE49-F238E27FC236}">
                <a16:creationId xmlns:a16="http://schemas.microsoft.com/office/drawing/2014/main" id="{2C895D6A-24F9-40B1-AC14-C7F6FF00C1F1}"/>
              </a:ext>
            </a:extLst>
          </p:cNvPr>
          <p:cNvSpPr>
            <a:spLocks noGrp="1"/>
          </p:cNvSpPr>
          <p:nvPr>
            <p:ph sz="quarter" idx="13"/>
          </p:nvPr>
        </p:nvSpPr>
        <p:spPr>
          <a:xfrm>
            <a:off x="655638" y="4207972"/>
            <a:ext cx="10880725" cy="2421427"/>
          </a:xfrm>
        </p:spPr>
        <p:txBody>
          <a:bodyPr>
            <a:normAutofit/>
          </a:bodyPr>
          <a:lstStyle/>
          <a:p>
            <a:pPr marL="342900" lvl="0" indent="-342900">
              <a:buFont typeface="Arial" panose="020B0604020202020204" pitchFamily="34" charset="0"/>
              <a:buChar char="•"/>
            </a:pPr>
            <a:r>
              <a:rPr lang="en-US" dirty="0"/>
              <a:t>Sensitivity Labels are published to Users/Groups (vs. location)</a:t>
            </a:r>
          </a:p>
          <a:p>
            <a:pPr marL="342900" lvl="0" indent="-342900">
              <a:buFont typeface="Arial" panose="020B0604020202020204" pitchFamily="34" charset="0"/>
              <a:buChar char="•"/>
            </a:pPr>
            <a:r>
              <a:rPr lang="en-US" noProof="0" dirty="0"/>
              <a:t>Users access Sensitivity Labels in their apps and services based on who they are, rather then retention labels that are accessed based on site or location</a:t>
            </a:r>
          </a:p>
          <a:p>
            <a:pPr marL="342900" lvl="0" indent="-342900">
              <a:buFont typeface="Arial" panose="020B0604020202020204" pitchFamily="34" charset="0"/>
              <a:buChar char="•"/>
            </a:pPr>
            <a:r>
              <a:rPr lang="en-US" dirty="0"/>
              <a:t>Auto-apply Sensitivity labels requires additional licensing for E3 users</a:t>
            </a:r>
          </a:p>
        </p:txBody>
      </p:sp>
      <p:graphicFrame>
        <p:nvGraphicFramePr>
          <p:cNvPr id="9" name="Content Placeholder 3">
            <a:extLst>
              <a:ext uri="{FF2B5EF4-FFF2-40B4-BE49-F238E27FC236}">
                <a16:creationId xmlns:a16="http://schemas.microsoft.com/office/drawing/2014/main" id="{C8024D74-9BAF-4433-A223-E18B0654C312}"/>
              </a:ext>
            </a:extLst>
          </p:cNvPr>
          <p:cNvGraphicFramePr>
            <a:graphicFrameLocks noGrp="1"/>
          </p:cNvGraphicFramePr>
          <p:nvPr>
            <p:ph sz="quarter" idx="14"/>
            <p:extLst>
              <p:ext uri="{D42A27DB-BD31-4B8C-83A1-F6EECF244321}">
                <p14:modId xmlns:p14="http://schemas.microsoft.com/office/powerpoint/2010/main" val="1570890805"/>
              </p:ext>
            </p:extLst>
          </p:nvPr>
        </p:nvGraphicFramePr>
        <p:xfrm>
          <a:off x="655638" y="1247776"/>
          <a:ext cx="10880724" cy="2773680"/>
        </p:xfrm>
        <a:graphic>
          <a:graphicData uri="http://schemas.openxmlformats.org/drawingml/2006/table">
            <a:tbl>
              <a:tblPr firstRow="1">
                <a:tableStyleId>{0660B408-B3CF-4A94-85FC-2B1E0A45F4A2}</a:tableStyleId>
              </a:tblPr>
              <a:tblGrid>
                <a:gridCol w="4095224">
                  <a:extLst>
                    <a:ext uri="{9D8B030D-6E8A-4147-A177-3AD203B41FA5}">
                      <a16:colId xmlns:a16="http://schemas.microsoft.com/office/drawing/2014/main" val="807004425"/>
                    </a:ext>
                  </a:extLst>
                </a:gridCol>
                <a:gridCol w="6785500">
                  <a:extLst>
                    <a:ext uri="{9D8B030D-6E8A-4147-A177-3AD203B41FA5}">
                      <a16:colId xmlns:a16="http://schemas.microsoft.com/office/drawing/2014/main" val="4178067215"/>
                    </a:ext>
                  </a:extLst>
                </a:gridCol>
              </a:tblGrid>
              <a:tr h="231140">
                <a:tc>
                  <a:txBody>
                    <a:bodyPr/>
                    <a:lstStyle/>
                    <a:p>
                      <a:r>
                        <a:rPr lang="en-US" sz="2400" dirty="0"/>
                        <a:t>If the label is…</a:t>
                      </a:r>
                      <a:endParaRPr lang="en-US" sz="24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t>Then the label policy can be applied to…</a:t>
                      </a:r>
                      <a:endParaRPr lang="en-US" sz="24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3239366"/>
                  </a:ext>
                </a:extLst>
              </a:tr>
              <a:tr h="508509">
                <a:tc>
                  <a:txBody>
                    <a:bodyPr/>
                    <a:lstStyle/>
                    <a:p>
                      <a:r>
                        <a:rPr lang="en-US" sz="2000" dirty="0"/>
                        <a:t>Published to end users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buFont typeface="Arial" panose="020B0604020202020204" pitchFamily="34" charset="0"/>
                        <a:buChar char="•"/>
                      </a:pPr>
                      <a:r>
                        <a:rPr lang="en-US" sz="2000" dirty="0"/>
                        <a:t>Users and Groups</a:t>
                      </a:r>
                    </a:p>
                    <a:p>
                      <a:pPr marL="342900" indent="-342900">
                        <a:buFont typeface="Arial" panose="020B0604020202020204" pitchFamily="34" charset="0"/>
                        <a:buChar char="•"/>
                      </a:pPr>
                      <a:r>
                        <a:rPr lang="en-US" sz="2000" dirty="0"/>
                        <a:t>Label is the available to users to manually apply to documents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1861339"/>
                  </a:ext>
                </a:extLst>
              </a:tr>
              <a:tr h="662603">
                <a:tc>
                  <a:txBody>
                    <a:bodyPr/>
                    <a:lstStyle/>
                    <a:p>
                      <a:r>
                        <a:rPr lang="en-US" sz="2000" dirty="0"/>
                        <a:t>* Auto-applied based on sensitive information types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buFont typeface="Arial" panose="020B0604020202020204" pitchFamily="34" charset="0"/>
                        <a:buChar char="•"/>
                      </a:pPr>
                      <a:r>
                        <a:rPr lang="en-US" sz="2000" dirty="0"/>
                        <a:t>Based on a Condition that is based on Sensitive data types </a:t>
                      </a:r>
                    </a:p>
                    <a:p>
                      <a:pPr marL="342900" indent="-342900">
                        <a:buFont typeface="Arial" panose="020B0604020202020204" pitchFamily="34" charset="0"/>
                        <a:buChar char="•"/>
                      </a:pPr>
                      <a:r>
                        <a:rPr lang="en-US" sz="2000" dirty="0"/>
                        <a:t>Uses the same list of sensitive information types that are used to create a data loss prevention (DLP) policy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96857045"/>
                  </a:ext>
                </a:extLst>
              </a:tr>
            </a:tbl>
          </a:graphicData>
        </a:graphic>
      </p:graphicFrame>
    </p:spTree>
    <p:extLst>
      <p:ext uri="{BB962C8B-B14F-4D97-AF65-F5344CB8AC3E}">
        <p14:creationId xmlns:p14="http://schemas.microsoft.com/office/powerpoint/2010/main" val="3833386773"/>
      </p:ext>
    </p:extLst>
  </p:cSld>
  <p:clrMapOvr>
    <a:masterClrMapping/>
  </p:clrMapOvr>
</p:sld>
</file>

<file path=ppt/slides/slide27.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7F37B-5499-4582-B9BF-B092A3A34A29}"/>
              </a:ext>
            </a:extLst>
          </p:cNvPr>
          <p:cNvSpPr>
            <a:spLocks noGrp="1"/>
          </p:cNvSpPr>
          <p:nvPr>
            <p:ph type="title"/>
          </p:nvPr>
        </p:nvSpPr>
        <p:spPr/>
        <p:txBody>
          <a:bodyPr/>
          <a:lstStyle/>
          <a:p>
            <a:r>
              <a:rPr lang="en-US" dirty="0"/>
              <a:t>Publish Sensitivity label</a:t>
            </a:r>
          </a:p>
        </p:txBody>
      </p:sp>
      <p:pic>
        <p:nvPicPr>
          <p:cNvPr id="11" name="Picture 10">
            <a:extLst>
              <a:ext uri="{FF2B5EF4-FFF2-40B4-BE49-F238E27FC236}">
                <a16:creationId xmlns:a16="http://schemas.microsoft.com/office/drawing/2014/main" id="{C2A96DAC-5189-47D0-BC5E-09DE29BE8697}"/>
              </a:ext>
            </a:extLst>
          </p:cNvPr>
          <p:cNvPicPr>
            <a:picLocks noChangeAspect="1"/>
          </p:cNvPicPr>
          <p:nvPr/>
        </p:nvPicPr>
        <p:blipFill>
          <a:blip r:embed="rId2"/>
          <a:stretch>
            <a:fillRect/>
          </a:stretch>
        </p:blipFill>
        <p:spPr>
          <a:xfrm>
            <a:off x="1842267" y="1134710"/>
            <a:ext cx="8060265" cy="2294290"/>
          </a:xfrm>
          <a:prstGeom prst="rect">
            <a:avLst/>
          </a:prstGeom>
        </p:spPr>
      </p:pic>
      <p:pic>
        <p:nvPicPr>
          <p:cNvPr id="13" name="Picture 12">
            <a:extLst>
              <a:ext uri="{FF2B5EF4-FFF2-40B4-BE49-F238E27FC236}">
                <a16:creationId xmlns:a16="http://schemas.microsoft.com/office/drawing/2014/main" id="{3EFCDFA1-8057-4960-9922-9C06CCB139CC}"/>
              </a:ext>
            </a:extLst>
          </p:cNvPr>
          <p:cNvPicPr>
            <a:picLocks noChangeAspect="1"/>
          </p:cNvPicPr>
          <p:nvPr/>
        </p:nvPicPr>
        <p:blipFill>
          <a:blip r:embed="rId3"/>
          <a:stretch>
            <a:fillRect/>
          </a:stretch>
        </p:blipFill>
        <p:spPr>
          <a:xfrm>
            <a:off x="1842267" y="3548907"/>
            <a:ext cx="8060265" cy="2989053"/>
          </a:xfrm>
          <a:prstGeom prst="rect">
            <a:avLst/>
          </a:prstGeom>
        </p:spPr>
      </p:pic>
    </p:spTree>
    <p:extLst>
      <p:ext uri="{BB962C8B-B14F-4D97-AF65-F5344CB8AC3E}">
        <p14:creationId xmlns:p14="http://schemas.microsoft.com/office/powerpoint/2010/main" val="2815685753"/>
      </p:ext>
    </p:extLst>
  </p:cSld>
  <p:clrMapOvr>
    <a:masterClrMapping/>
  </p:clrMapOvr>
</p:sld>
</file>

<file path=ppt/slides/slide28.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0ED07-2D97-4D9D-A5CC-96A8CDE2B939}"/>
              </a:ext>
            </a:extLst>
          </p:cNvPr>
          <p:cNvSpPr>
            <a:spLocks noGrp="1"/>
          </p:cNvSpPr>
          <p:nvPr>
            <p:ph type="title"/>
          </p:nvPr>
        </p:nvSpPr>
        <p:spPr>
          <a:xfrm>
            <a:off x="655638" y="320040"/>
            <a:ext cx="10880725" cy="923330"/>
          </a:xfrm>
        </p:spPr>
        <p:txBody>
          <a:bodyPr/>
          <a:lstStyle/>
          <a:p>
            <a:r>
              <a:rPr lang="en-US" dirty="0"/>
              <a:t>Built-in Sensitivity label capabilities in Word, Excel, and PowerPoint</a:t>
            </a:r>
          </a:p>
        </p:txBody>
      </p:sp>
      <p:pic>
        <p:nvPicPr>
          <p:cNvPr id="6" name="Content Placeholder 5">
            <a:extLst>
              <a:ext uri="{FF2B5EF4-FFF2-40B4-BE49-F238E27FC236}">
                <a16:creationId xmlns:a16="http://schemas.microsoft.com/office/drawing/2014/main" id="{A6C96CB0-50F1-4855-9247-0CC4727419B3}"/>
              </a:ext>
            </a:extLst>
          </p:cNvPr>
          <p:cNvPicPr>
            <a:picLocks noGrp="1" noChangeAspect="1"/>
          </p:cNvPicPr>
          <p:nvPr>
            <p:ph sz="quarter" idx="13"/>
          </p:nvPr>
        </p:nvPicPr>
        <p:blipFill>
          <a:blip r:embed="rId2"/>
          <a:stretch>
            <a:fillRect/>
          </a:stretch>
        </p:blipFill>
        <p:spPr>
          <a:xfrm>
            <a:off x="905485" y="1460507"/>
            <a:ext cx="10630878" cy="3936985"/>
          </a:xfrm>
        </p:spPr>
      </p:pic>
    </p:spTree>
    <p:extLst>
      <p:ext uri="{BB962C8B-B14F-4D97-AF65-F5344CB8AC3E}">
        <p14:creationId xmlns:p14="http://schemas.microsoft.com/office/powerpoint/2010/main" val="1651207874"/>
      </p:ext>
    </p:extLst>
  </p:cSld>
  <p:clrMapOvr>
    <a:masterClrMapping/>
  </p:clrMapOvr>
</p:sld>
</file>

<file path=ppt/slides/slide29.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B24B5-62B5-4699-BF40-62F2D1BA35B0}"/>
              </a:ext>
            </a:extLst>
          </p:cNvPr>
          <p:cNvSpPr>
            <a:spLocks noGrp="1"/>
          </p:cNvSpPr>
          <p:nvPr>
            <p:ph type="title"/>
          </p:nvPr>
        </p:nvSpPr>
        <p:spPr/>
        <p:txBody>
          <a:bodyPr/>
          <a:lstStyle/>
          <a:p>
            <a:r>
              <a:rPr lang="en-US" dirty="0"/>
              <a:t>Azure Information Protection – Unified labeling client</a:t>
            </a:r>
          </a:p>
        </p:txBody>
      </p:sp>
      <p:sp>
        <p:nvSpPr>
          <p:cNvPr id="3" name="Content Placeholder 2">
            <a:extLst>
              <a:ext uri="{FF2B5EF4-FFF2-40B4-BE49-F238E27FC236}">
                <a16:creationId xmlns:a16="http://schemas.microsoft.com/office/drawing/2014/main" id="{EEBAFF9E-E8DB-41E0-82D1-549D2DE83E48}"/>
              </a:ext>
            </a:extLst>
          </p:cNvPr>
          <p:cNvSpPr>
            <a:spLocks noGrp="1"/>
          </p:cNvSpPr>
          <p:nvPr>
            <p:ph sz="quarter" idx="13"/>
            <p:custDataLst>
              <p:tags r:id="rId1"/>
            </p:custDataLst>
          </p:nvPr>
        </p:nvSpPr>
        <p:spPr/>
        <p:txBody>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r>
              <a:rPr lang="en-US" dirty="0">
                <a:solidFill>
                  <a:srgbClr val="333333"/>
                </a:solidFill>
                <a:latin typeface="SegoeUI"/>
              </a:rPr>
              <a:t>B</a:t>
            </a:r>
            <a:r>
              <a:rPr lang="en-US" b="0" i="0" dirty="0">
                <a:solidFill>
                  <a:srgbClr val="333333"/>
                </a:solidFill>
                <a:effectLst/>
                <a:latin typeface="SegoeUI"/>
              </a:rPr>
              <a:t>uilt-in labeling is not included in o</a:t>
            </a:r>
            <a:r>
              <a:rPr lang="en-US" dirty="0"/>
              <a:t>lder versions of Office (</a:t>
            </a:r>
            <a:r>
              <a:rPr lang="en-US" b="0" i="0" dirty="0">
                <a:solidFill>
                  <a:srgbClr val="333333"/>
                </a:solidFill>
                <a:effectLst/>
                <a:latin typeface="SegoeUI"/>
              </a:rPr>
              <a:t>Office 2016, 2019) </a:t>
            </a:r>
          </a:p>
          <a:p>
            <a:r>
              <a:rPr lang="en-US" dirty="0">
                <a:solidFill>
                  <a:srgbClr val="333333"/>
                </a:solidFill>
                <a:latin typeface="SegoeUI"/>
              </a:rPr>
              <a:t>The </a:t>
            </a:r>
            <a:r>
              <a:rPr lang="en-US" dirty="0"/>
              <a:t>Azure Information Protection Unified Labeling Client office add-on is required in order to use sensitivity labels with older Office client apps</a:t>
            </a:r>
          </a:p>
          <a:p>
            <a:r>
              <a:rPr lang="en-US" dirty="0"/>
              <a:t>The Azure Information Protection Unified Labeling Client can also be added to newer versions of Office that do include built-in labeling in order to obtain additional label features and functionality </a:t>
            </a:r>
          </a:p>
          <a:p>
            <a:endParaRPr lang="en-US" dirty="0"/>
          </a:p>
          <a:p>
            <a:r>
              <a:rPr lang="en-US" dirty="0"/>
              <a:t>For a complete feature comparison between labeling clients see </a:t>
            </a:r>
            <a:br>
              <a:rPr lang="en-US" dirty="0"/>
            </a:br>
            <a:r>
              <a:rPr lang="en-US" dirty="0">
                <a:hlinkClick r:id="rId4"/>
              </a:rPr>
              <a:t>https://docs.microsoft.com/en-us/azure/information-protection/rms-client/use-client#compare-the-labeling-solutions-for-windows-computers</a:t>
            </a:r>
            <a:endParaRPr lang="en-US" dirty="0"/>
          </a:p>
          <a:p>
            <a:endParaRPr lang="en-US" dirty="0"/>
          </a:p>
        </p:txBody>
      </p:sp>
    </p:spTree>
    <p:extLst>
      <p:ext uri="{BB962C8B-B14F-4D97-AF65-F5344CB8AC3E}">
        <p14:creationId xmlns:p14="http://schemas.microsoft.com/office/powerpoint/2010/main" val="1740430699"/>
      </p:ext>
    </p:extLst>
  </p:cSld>
  <p:clrMapOvr>
    <a:masterClrMapping/>
  </p:clrMapOvr>
</p:sld>
</file>

<file path=ppt/slides/slide30.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5FC56A-3694-45D5-A3D0-5F6061D1F2DF}"/>
              </a:ext>
            </a:extLst>
          </p:cNvPr>
          <p:cNvSpPr>
            <a:spLocks noGrp="1"/>
          </p:cNvSpPr>
          <p:nvPr>
            <p:ph type="title"/>
          </p:nvPr>
        </p:nvSpPr>
        <p:spPr/>
        <p:txBody>
          <a:bodyPr/>
          <a:lstStyle/>
          <a:p>
            <a:r>
              <a:rPr lang="en-US" dirty="0"/>
              <a:t>Using sensitivity labels</a:t>
            </a:r>
          </a:p>
        </p:txBody>
      </p:sp>
      <p:sp>
        <p:nvSpPr>
          <p:cNvPr id="7" name="Text Placeholder 6">
            <a:extLst>
              <a:ext uri="{FF2B5EF4-FFF2-40B4-BE49-F238E27FC236}">
                <a16:creationId xmlns:a16="http://schemas.microsoft.com/office/drawing/2014/main" id="{D9AB359A-40E4-4C59-A60B-20CF2B49158A}"/>
              </a:ext>
            </a:extLst>
          </p:cNvPr>
          <p:cNvSpPr>
            <a:spLocks noGrp="1"/>
          </p:cNvSpPr>
          <p:nvPr>
            <p:ph type="body" sz="quarter" idx="16"/>
          </p:nvPr>
        </p:nvSpPr>
        <p:spPr/>
        <p:txBody>
          <a:bodyPr>
            <a:normAutofit fontScale="92500" lnSpcReduction="10000"/>
          </a:bodyPr>
          <a:lstStyle/>
          <a:p>
            <a:pPr marL="342900" indent="-342900">
              <a:buFont typeface="Arial" panose="020B0604020202020204" pitchFamily="34" charset="0"/>
              <a:buChar char="•"/>
            </a:pPr>
            <a:r>
              <a:rPr lang="en-US" dirty="0">
                <a:solidFill>
                  <a:srgbClr val="171717"/>
                </a:solidFill>
                <a:latin typeface="Segoe UI" panose="020B0502040204020203" pitchFamily="34" charset="0"/>
              </a:rPr>
              <a:t>To apply sensitivity labels, users must be signed in with their Microsoft 365 work or school account.</a:t>
            </a:r>
          </a:p>
          <a:p>
            <a:pPr marL="342900" indent="-342900">
              <a:buFont typeface="Arial" panose="020B0604020202020204" pitchFamily="34" charset="0"/>
              <a:buChar char="•"/>
            </a:pPr>
            <a:r>
              <a:rPr lang="en-US" dirty="0">
                <a:solidFill>
                  <a:srgbClr val="171717"/>
                </a:solidFill>
                <a:latin typeface="Segoe UI" panose="020B0502040204020203" pitchFamily="34" charset="0"/>
              </a:rPr>
              <a:t>S</a:t>
            </a:r>
            <a:r>
              <a:rPr lang="en-US" b="0" i="0" dirty="0">
                <a:solidFill>
                  <a:srgbClr val="171717"/>
                </a:solidFill>
                <a:effectLst/>
                <a:latin typeface="Segoe UI" panose="020B0502040204020203" pitchFamily="34" charset="0"/>
              </a:rPr>
              <a:t>ensitivity labels in Office Apps are applied from the </a:t>
            </a:r>
            <a:r>
              <a:rPr lang="en-US" b="1" i="0" dirty="0">
                <a:solidFill>
                  <a:srgbClr val="171717"/>
                </a:solidFill>
                <a:effectLst/>
                <a:latin typeface="Segoe UI" panose="020B0502040204020203" pitchFamily="34" charset="0"/>
              </a:rPr>
              <a:t>Home</a:t>
            </a:r>
            <a:r>
              <a:rPr lang="en-US" b="0" i="0" dirty="0">
                <a:solidFill>
                  <a:srgbClr val="171717"/>
                </a:solidFill>
                <a:effectLst/>
                <a:latin typeface="Segoe UI" panose="020B0502040204020203" pitchFamily="34" charset="0"/>
              </a:rPr>
              <a:t> tab on the Ribbon. </a:t>
            </a:r>
          </a:p>
          <a:p>
            <a:pPr marL="342900" indent="-342900">
              <a:buFont typeface="Arial" panose="020B0604020202020204" pitchFamily="34" charset="0"/>
              <a:buChar char="•"/>
            </a:pPr>
            <a:r>
              <a:rPr lang="en-US" dirty="0">
                <a:solidFill>
                  <a:srgbClr val="171717"/>
                </a:solidFill>
                <a:latin typeface="Segoe UI" panose="020B0502040204020203" pitchFamily="34" charset="0"/>
              </a:rPr>
              <a:t>T</a:t>
            </a:r>
            <a:r>
              <a:rPr lang="en-US" b="0" i="0" dirty="0">
                <a:solidFill>
                  <a:srgbClr val="171717"/>
                </a:solidFill>
                <a:effectLst/>
                <a:latin typeface="Segoe UI" panose="020B0502040204020203" pitchFamily="34" charset="0"/>
              </a:rPr>
              <a:t>he applied label displays on the status bar</a:t>
            </a:r>
          </a:p>
          <a:p>
            <a:pPr marL="342900" indent="-342900">
              <a:buFont typeface="Arial" panose="020B0604020202020204" pitchFamily="34" charset="0"/>
              <a:buChar char="•"/>
            </a:pPr>
            <a:r>
              <a:rPr lang="en-US" dirty="0">
                <a:solidFill>
                  <a:srgbClr val="171717"/>
                </a:solidFill>
                <a:latin typeface="Segoe UI" panose="020B0502040204020203" pitchFamily="34" charset="0"/>
              </a:rPr>
              <a:t>Sensitivity labels can be configured and used to m</a:t>
            </a:r>
            <a:r>
              <a:rPr lang="en-US" i="0" dirty="0">
                <a:solidFill>
                  <a:srgbClr val="171717"/>
                </a:solidFill>
                <a:effectLst/>
                <a:latin typeface="Segoe UI" panose="020B0502040204020203" pitchFamily="34" charset="0"/>
              </a:rPr>
              <a:t>ark content </a:t>
            </a:r>
            <a:r>
              <a:rPr lang="en-US" b="0" i="0" dirty="0">
                <a:solidFill>
                  <a:srgbClr val="171717"/>
                </a:solidFill>
                <a:effectLst/>
                <a:latin typeface="Segoe UI" panose="020B0502040204020203" pitchFamily="34" charset="0"/>
              </a:rPr>
              <a:t>when using Office apps, by adding watermarks, headers, or footers to documents</a:t>
            </a:r>
            <a:endParaRPr lang="en-US" dirty="0"/>
          </a:p>
        </p:txBody>
      </p:sp>
      <p:pic>
        <p:nvPicPr>
          <p:cNvPr id="11" name="Picture Placeholder 10">
            <a:extLst>
              <a:ext uri="{FF2B5EF4-FFF2-40B4-BE49-F238E27FC236}">
                <a16:creationId xmlns:a16="http://schemas.microsoft.com/office/drawing/2014/main" id="{8EED0112-80C6-498C-8836-F715778D4E62}"/>
              </a:ext>
            </a:extLst>
          </p:cNvPr>
          <p:cNvPicPr>
            <a:picLocks noGrp="1" noChangeAspect="1"/>
          </p:cNvPicPr>
          <p:nvPr>
            <p:ph type="pic" sz="quarter" idx="15"/>
          </p:nvPr>
        </p:nvPicPr>
        <p:blipFill rotWithShape="1">
          <a:blip r:embed="rId2"/>
          <a:srcRect l="12343" r="12343"/>
          <a:stretch/>
        </p:blipFill>
        <p:spPr>
          <a:xfrm>
            <a:off x="6870229" y="3079780"/>
            <a:ext cx="3557154" cy="3557154"/>
          </a:xfrm>
        </p:spPr>
      </p:pic>
      <p:pic>
        <p:nvPicPr>
          <p:cNvPr id="9" name="Picture 8">
            <a:extLst>
              <a:ext uri="{FF2B5EF4-FFF2-40B4-BE49-F238E27FC236}">
                <a16:creationId xmlns:a16="http://schemas.microsoft.com/office/drawing/2014/main" id="{7F7E7DB8-9CF6-4BEA-BB02-0508ABC48A12}"/>
              </a:ext>
            </a:extLst>
          </p:cNvPr>
          <p:cNvPicPr>
            <a:picLocks noChangeAspect="1"/>
          </p:cNvPicPr>
          <p:nvPr/>
        </p:nvPicPr>
        <p:blipFill>
          <a:blip r:embed="rId3"/>
          <a:stretch>
            <a:fillRect/>
          </a:stretch>
        </p:blipFill>
        <p:spPr>
          <a:xfrm>
            <a:off x="6096000" y="293802"/>
            <a:ext cx="5105612" cy="2640230"/>
          </a:xfrm>
          <a:prstGeom prst="rect">
            <a:avLst/>
          </a:prstGeom>
        </p:spPr>
      </p:pic>
    </p:spTree>
    <p:extLst>
      <p:ext uri="{BB962C8B-B14F-4D97-AF65-F5344CB8AC3E}">
        <p14:creationId xmlns:p14="http://schemas.microsoft.com/office/powerpoint/2010/main" val="2350238950"/>
      </p:ext>
    </p:extLst>
  </p:cSld>
  <p:clrMapOvr>
    <a:masterClrMapping/>
  </p:clrMapOvr>
</p:sld>
</file>

<file path=ppt/slides/slide31.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818E23F-E6A2-4B85-A1D7-8CB61A01DE38}"/>
              </a:ext>
            </a:extLst>
          </p:cNvPr>
          <p:cNvSpPr>
            <a:spLocks noGrp="1"/>
          </p:cNvSpPr>
          <p:nvPr>
            <p:ph type="title"/>
          </p:nvPr>
        </p:nvSpPr>
        <p:spPr>
          <a:xfrm>
            <a:off x="655638" y="320040"/>
            <a:ext cx="10880725" cy="923330"/>
          </a:xfrm>
        </p:spPr>
        <p:txBody>
          <a:bodyPr/>
          <a:lstStyle/>
          <a:p>
            <a:r>
              <a:rPr lang="en-US" dirty="0"/>
              <a:t>Sensitivity labels for SharePoint Sites, Teams and M365 Groups</a:t>
            </a:r>
          </a:p>
        </p:txBody>
      </p:sp>
      <p:sp>
        <p:nvSpPr>
          <p:cNvPr id="7" name="Content Placeholder 6">
            <a:extLst>
              <a:ext uri="{FF2B5EF4-FFF2-40B4-BE49-F238E27FC236}">
                <a16:creationId xmlns:a16="http://schemas.microsoft.com/office/drawing/2014/main" id="{C2E2DB00-E6D2-4DDC-9A5F-8343D0537C95}"/>
              </a:ext>
            </a:extLst>
          </p:cNvPr>
          <p:cNvSpPr>
            <a:spLocks noGrp="1"/>
          </p:cNvSpPr>
          <p:nvPr>
            <p:ph sz="quarter" idx="13"/>
            <p:custDataLst>
              <p:tags r:id="rId1"/>
            </p:custDataLst>
          </p:nvPr>
        </p:nvSpPr>
        <p:spPr/>
        <p:txBody>
          <a:bodyPr>
            <a:normAutofit fontScale="92500" lnSpcReduction="10000"/>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r>
              <a:rPr lang="en-US" dirty="0"/>
              <a:t>You can also use sensitivity labels to protect the following containers:</a:t>
            </a:r>
          </a:p>
          <a:p>
            <a:pPr lvl="1"/>
            <a:r>
              <a:rPr lang="en-US" dirty="0"/>
              <a:t>SharePoint sites, Microsoft Teams sites, Microsoft 365 groups</a:t>
            </a:r>
          </a:p>
          <a:p>
            <a:r>
              <a:rPr lang="en-US" dirty="0"/>
              <a:t>Uses the following label settings:</a:t>
            </a:r>
          </a:p>
          <a:p>
            <a:pPr lvl="1"/>
            <a:r>
              <a:rPr lang="en-US" dirty="0"/>
              <a:t>Privacy (public or private) of teams sites and Microsoft 365 groups</a:t>
            </a:r>
          </a:p>
          <a:p>
            <a:pPr lvl="1"/>
            <a:r>
              <a:rPr lang="en-US" dirty="0"/>
              <a:t>External user access</a:t>
            </a:r>
          </a:p>
          <a:p>
            <a:pPr lvl="1"/>
            <a:r>
              <a:rPr lang="en-US" dirty="0"/>
              <a:t>External sharing from SharePoint sites</a:t>
            </a:r>
          </a:p>
          <a:p>
            <a:pPr lvl="1"/>
            <a:r>
              <a:rPr lang="en-US" dirty="0"/>
              <a:t>Access from unmanaged devices</a:t>
            </a:r>
          </a:p>
          <a:p>
            <a:pPr lvl="1"/>
            <a:r>
              <a:rPr lang="en-US" dirty="0"/>
              <a:t>Authentication contexts (in preview)</a:t>
            </a:r>
          </a:p>
          <a:p>
            <a:r>
              <a:rPr lang="en-US" dirty="0"/>
              <a:t>These container level sensitivity labels automatically apply the classifications and configured protection settings (listed above) to the site or group.</a:t>
            </a:r>
          </a:p>
          <a:p>
            <a:endParaRPr lang="en-US" dirty="0"/>
          </a:p>
          <a:p>
            <a:r>
              <a:rPr lang="en-US" dirty="0"/>
              <a:t>Documents in these containers do not inherit the labels for the classification or settings for files, such as visual markings and encryption. </a:t>
            </a:r>
          </a:p>
        </p:txBody>
      </p:sp>
    </p:spTree>
    <p:extLst>
      <p:ext uri="{BB962C8B-B14F-4D97-AF65-F5344CB8AC3E}">
        <p14:creationId xmlns:p14="http://schemas.microsoft.com/office/powerpoint/2010/main" val="4088158879"/>
      </p:ext>
    </p:extLst>
  </p:cSld>
  <p:clrMapOvr>
    <a:masterClrMapping/>
  </p:clrMapOvr>
</p:sld>
</file>

<file path=ppt/slides/slide32.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3C9ED-E766-47D2-96D4-2386E7863B13}"/>
              </a:ext>
            </a:extLst>
          </p:cNvPr>
          <p:cNvSpPr>
            <a:spLocks noGrp="1"/>
          </p:cNvSpPr>
          <p:nvPr>
            <p:ph type="title"/>
          </p:nvPr>
        </p:nvSpPr>
        <p:spPr>
          <a:xfrm>
            <a:off x="655638" y="320040"/>
            <a:ext cx="10880725" cy="923330"/>
          </a:xfrm>
        </p:spPr>
        <p:txBody>
          <a:bodyPr/>
          <a:lstStyle/>
          <a:p>
            <a:r>
              <a:rPr lang="en-US" dirty="0"/>
              <a:t>Enable sensitivity labels for containers and synchronize labels</a:t>
            </a:r>
          </a:p>
        </p:txBody>
      </p:sp>
      <p:sp>
        <p:nvSpPr>
          <p:cNvPr id="3" name="Content Placeholder 2">
            <a:extLst>
              <a:ext uri="{FF2B5EF4-FFF2-40B4-BE49-F238E27FC236}">
                <a16:creationId xmlns:a16="http://schemas.microsoft.com/office/drawing/2014/main" id="{24D8B13D-0E75-428C-B3CC-E932761E38FF}"/>
              </a:ext>
            </a:extLst>
          </p:cNvPr>
          <p:cNvSpPr>
            <a:spLocks noGrp="1"/>
          </p:cNvSpPr>
          <p:nvPr>
            <p:ph sz="quarter" idx="13"/>
          </p:nvPr>
        </p:nvSpPr>
        <p:spPr>
          <a:xfrm>
            <a:off x="655638" y="1408114"/>
            <a:ext cx="11162736" cy="4819650"/>
          </a:xfrm>
        </p:spPr>
        <p:txBody>
          <a:bodyPr/>
          <a:lstStyle/>
          <a:p>
            <a:pPr marL="342900" indent="-342900">
              <a:buFont typeface="Arial" panose="020B0604020202020204" pitchFamily="34" charset="0"/>
              <a:buChar char="•"/>
            </a:pPr>
            <a:r>
              <a:rPr lang="en-US" dirty="0"/>
              <a:t>To apply published labels to sites, you must first enable the feature in Azure AD</a:t>
            </a:r>
          </a:p>
          <a:p>
            <a:pPr marL="653796" lvl="1" indent="-342900">
              <a:buFont typeface="Arial" panose="020B0604020202020204" pitchFamily="34" charset="0"/>
              <a:buChar char="•"/>
            </a:pPr>
            <a:r>
              <a:rPr lang="en-US" sz="1600" dirty="0"/>
              <a:t>Install-Module </a:t>
            </a:r>
            <a:r>
              <a:rPr lang="en-US" sz="1600" dirty="0" err="1"/>
              <a:t>AzureADPreview</a:t>
            </a:r>
            <a:br>
              <a:rPr lang="en-US" sz="1600" dirty="0"/>
            </a:br>
            <a:r>
              <a:rPr lang="en-US" sz="1600" dirty="0"/>
              <a:t>Import-Module </a:t>
            </a:r>
            <a:r>
              <a:rPr lang="en-US" sz="1600" dirty="0" err="1"/>
              <a:t>AzureADPreview</a:t>
            </a:r>
            <a:br>
              <a:rPr lang="en-US" sz="1600" dirty="0"/>
            </a:br>
            <a:r>
              <a:rPr lang="en-US" sz="1600" dirty="0"/>
              <a:t>Connect-</a:t>
            </a:r>
            <a:r>
              <a:rPr lang="en-US" sz="1600" dirty="0" err="1"/>
              <a:t>AzureAD</a:t>
            </a:r>
            <a:br>
              <a:rPr lang="en-US" sz="1600" dirty="0"/>
            </a:br>
            <a:r>
              <a:rPr lang="en-US" sz="1600" dirty="0"/>
              <a:t>$setting = (Get-</a:t>
            </a:r>
            <a:r>
              <a:rPr lang="en-US" sz="1600" dirty="0" err="1"/>
              <a:t>AzureADDirectorySetting</a:t>
            </a:r>
            <a:r>
              <a:rPr lang="en-US" sz="1600" dirty="0"/>
              <a:t> | where -Property DisplayName -Value "</a:t>
            </a:r>
            <a:r>
              <a:rPr lang="en-US" sz="1600" dirty="0" err="1"/>
              <a:t>Group.Unified</a:t>
            </a:r>
            <a:r>
              <a:rPr lang="en-US" sz="1600" dirty="0"/>
              <a:t>" -EQ)</a:t>
            </a:r>
            <a:br>
              <a:rPr lang="en-US" sz="1600" dirty="0"/>
            </a:br>
            <a:r>
              <a:rPr lang="en-US" sz="1600" dirty="0"/>
              <a:t>$template = Get-</a:t>
            </a:r>
            <a:r>
              <a:rPr lang="en-US" sz="1600" dirty="0" err="1"/>
              <a:t>AzureADDirectorySettingTemplate</a:t>
            </a:r>
            <a:r>
              <a:rPr lang="en-US" sz="1600" dirty="0"/>
              <a:t> -Id 62375ab9-6b52-47ed-826b-58e47e0e304b</a:t>
            </a:r>
            <a:br>
              <a:rPr lang="en-US" sz="1600" dirty="0"/>
            </a:br>
            <a:r>
              <a:rPr lang="en-US" sz="1600" dirty="0"/>
              <a:t>$setting = $</a:t>
            </a:r>
            <a:r>
              <a:rPr lang="en-US" sz="1600" dirty="0" err="1"/>
              <a:t>template.CreateDirectorySetting</a:t>
            </a:r>
            <a:r>
              <a:rPr lang="en-US" sz="1600" dirty="0"/>
              <a:t>()</a:t>
            </a:r>
            <a:br>
              <a:rPr lang="en-US" sz="1600" dirty="0"/>
            </a:br>
            <a:r>
              <a:rPr lang="en-US" sz="1600" dirty="0"/>
              <a:t>$</a:t>
            </a:r>
            <a:r>
              <a:rPr lang="en-US" sz="1600" dirty="0" err="1"/>
              <a:t>Setting.Values</a:t>
            </a:r>
            <a:br>
              <a:rPr lang="en-US" sz="1600" dirty="0"/>
            </a:br>
            <a:r>
              <a:rPr lang="en-US" sz="1600" dirty="0"/>
              <a:t>$Setting["</a:t>
            </a:r>
            <a:r>
              <a:rPr lang="en-US" sz="1600" dirty="0" err="1"/>
              <a:t>EnableMIPLabels</a:t>
            </a:r>
            <a:r>
              <a:rPr lang="en-US" sz="1600" dirty="0"/>
              <a:t>"] = $true</a:t>
            </a:r>
            <a:br>
              <a:rPr lang="en-US" sz="1600" dirty="0"/>
            </a:br>
            <a:r>
              <a:rPr lang="en-US" sz="1600" dirty="0"/>
              <a:t>New-</a:t>
            </a:r>
            <a:r>
              <a:rPr lang="en-US" sz="1600" dirty="0" err="1"/>
              <a:t>AzureADDirectorySetting</a:t>
            </a:r>
            <a:r>
              <a:rPr lang="en-US" sz="1600" dirty="0"/>
              <a:t> -</a:t>
            </a:r>
            <a:r>
              <a:rPr lang="en-US" sz="1600" dirty="0" err="1"/>
              <a:t>DirectorySetting</a:t>
            </a:r>
            <a:r>
              <a:rPr lang="en-US" sz="1600" dirty="0"/>
              <a:t> $setting</a:t>
            </a:r>
          </a:p>
          <a:p>
            <a:pPr marL="653796" lvl="1" indent="-342900">
              <a:buFont typeface="Arial" panose="020B0604020202020204" pitchFamily="34" charset="0"/>
              <a:buChar char="•"/>
            </a:pPr>
            <a:r>
              <a:rPr lang="en-US" sz="2200" dirty="0"/>
              <a:t>Then synchronize your sensitivity labels to Azure AD using the Security and Compliance Center PowerShell module</a:t>
            </a:r>
          </a:p>
          <a:p>
            <a:pPr marL="653796" lvl="1" indent="-342900">
              <a:buFont typeface="Arial" panose="020B0604020202020204" pitchFamily="34" charset="0"/>
              <a:buChar char="•"/>
            </a:pPr>
            <a:r>
              <a:rPr lang="en-US" sz="1600" dirty="0"/>
              <a:t>Import-Module </a:t>
            </a:r>
            <a:r>
              <a:rPr lang="en-US" sz="1600" dirty="0" err="1"/>
              <a:t>ExchangeOnlineManagement</a:t>
            </a:r>
            <a:br>
              <a:rPr lang="en-US" sz="1600" dirty="0"/>
            </a:br>
            <a:r>
              <a:rPr lang="en-US" sz="1600" dirty="0"/>
              <a:t>Connect-</a:t>
            </a:r>
            <a:r>
              <a:rPr lang="en-US" sz="1600" dirty="0" err="1"/>
              <a:t>IPPSSession</a:t>
            </a:r>
            <a:r>
              <a:rPr lang="en-US" sz="1600" dirty="0"/>
              <a:t> -</a:t>
            </a:r>
            <a:r>
              <a:rPr lang="en-US" sz="1600" dirty="0" err="1"/>
              <a:t>UserPrincipalName</a:t>
            </a:r>
            <a:r>
              <a:rPr lang="en-US" sz="1600" dirty="0"/>
              <a:t> &lt;UPN&gt; [-</a:t>
            </a:r>
            <a:r>
              <a:rPr lang="en-US" sz="1600" dirty="0" err="1"/>
              <a:t>ConnectionUri</a:t>
            </a:r>
            <a:r>
              <a:rPr lang="en-US" sz="1600" dirty="0"/>
              <a:t> &lt;URL&gt;] [-</a:t>
            </a:r>
            <a:r>
              <a:rPr lang="en-US" sz="1600" dirty="0" err="1"/>
              <a:t>PSSessionOption</a:t>
            </a:r>
            <a:r>
              <a:rPr lang="en-US" sz="1600" dirty="0"/>
              <a:t> $</a:t>
            </a:r>
            <a:r>
              <a:rPr lang="en-US" sz="1600" dirty="0" err="1"/>
              <a:t>ProxyOptions</a:t>
            </a:r>
            <a:r>
              <a:rPr lang="en-US" sz="1600" dirty="0"/>
              <a:t>]</a:t>
            </a:r>
            <a:br>
              <a:rPr lang="en-US" sz="1600" dirty="0"/>
            </a:br>
            <a:r>
              <a:rPr lang="en-US" sz="1600" dirty="0"/>
              <a:t>Connect-</a:t>
            </a:r>
            <a:r>
              <a:rPr lang="en-US" sz="1600" dirty="0" err="1"/>
              <a:t>IPPSSession</a:t>
            </a:r>
            <a:r>
              <a:rPr lang="en-US" sz="1600" dirty="0"/>
              <a:t> –</a:t>
            </a:r>
            <a:r>
              <a:rPr lang="en-US" sz="1600" dirty="0" err="1"/>
              <a:t>UserPrincipalName</a:t>
            </a:r>
            <a:r>
              <a:rPr lang="en-US" sz="1600" dirty="0"/>
              <a:t> &lt;UPN&gt; </a:t>
            </a:r>
            <a:br>
              <a:rPr lang="en-US" sz="1600" dirty="0"/>
            </a:br>
            <a:r>
              <a:rPr lang="en-US" sz="1600" dirty="0"/>
              <a:t>Execute-</a:t>
            </a:r>
            <a:r>
              <a:rPr lang="en-US" sz="1600" dirty="0" err="1"/>
              <a:t>AzureAdLabelSync</a:t>
            </a:r>
            <a:br>
              <a:rPr lang="en-US" sz="1600" dirty="0"/>
            </a:br>
            <a:r>
              <a:rPr lang="en-US" sz="1600" dirty="0"/>
              <a:t>Disconnect-</a:t>
            </a:r>
            <a:r>
              <a:rPr lang="en-US" sz="1600" dirty="0" err="1"/>
              <a:t>ExchangeOnline</a:t>
            </a:r>
            <a:endParaRPr lang="en-US" sz="1600" dirty="0"/>
          </a:p>
        </p:txBody>
      </p:sp>
    </p:spTree>
    <p:extLst>
      <p:ext uri="{BB962C8B-B14F-4D97-AF65-F5344CB8AC3E}">
        <p14:creationId xmlns:p14="http://schemas.microsoft.com/office/powerpoint/2010/main" val="167468794"/>
      </p:ext>
    </p:extLst>
  </p:cSld>
  <p:clrMapOvr>
    <a:masterClrMapping/>
  </p:clrMapOvr>
</p:sld>
</file>

<file path=ppt/slides/slide33.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5FF0A1-655E-466B-A17E-8BAFE37DBB7E}"/>
              </a:ext>
            </a:extLst>
          </p:cNvPr>
          <p:cNvSpPr>
            <a:spLocks noGrp="1"/>
          </p:cNvSpPr>
          <p:nvPr>
            <p:ph type="title"/>
          </p:nvPr>
        </p:nvSpPr>
        <p:spPr/>
        <p:txBody>
          <a:bodyPr/>
          <a:lstStyle/>
          <a:p>
            <a:r>
              <a:rPr lang="en-US" dirty="0"/>
              <a:t>Create and publish labels for sites</a:t>
            </a:r>
          </a:p>
        </p:txBody>
      </p:sp>
      <p:sp>
        <p:nvSpPr>
          <p:cNvPr id="6" name="Text Placeholder 5">
            <a:extLst>
              <a:ext uri="{FF2B5EF4-FFF2-40B4-BE49-F238E27FC236}">
                <a16:creationId xmlns:a16="http://schemas.microsoft.com/office/drawing/2014/main" id="{9A9D2FB7-606D-43B6-8B71-F192CFB1CA2F}"/>
              </a:ext>
            </a:extLst>
          </p:cNvPr>
          <p:cNvSpPr>
            <a:spLocks noGrp="1"/>
          </p:cNvSpPr>
          <p:nvPr>
            <p:ph type="body" sz="quarter" idx="16"/>
          </p:nvPr>
        </p:nvSpPr>
        <p:spPr>
          <a:xfrm>
            <a:off x="285564" y="1408113"/>
            <a:ext cx="4722681" cy="4819650"/>
          </a:xfrm>
        </p:spPr>
        <p:txBody>
          <a:bodyPr/>
          <a:lstStyle/>
          <a:p>
            <a:pPr marL="342900" indent="-342900">
              <a:buFont typeface="Arial" panose="020B0604020202020204" pitchFamily="34" charset="0"/>
              <a:buChar char="•"/>
            </a:pPr>
            <a:r>
              <a:rPr lang="en-US" dirty="0"/>
              <a:t>Create new label</a:t>
            </a:r>
          </a:p>
          <a:p>
            <a:pPr marL="342900" indent="-342900">
              <a:buFont typeface="Arial" panose="020B0604020202020204" pitchFamily="34" charset="0"/>
              <a:buChar char="•"/>
            </a:pPr>
            <a:r>
              <a:rPr lang="en-US" dirty="0"/>
              <a:t>Set scope to Groups &amp; Sites</a:t>
            </a:r>
          </a:p>
          <a:p>
            <a:pPr marL="342900" indent="-342900">
              <a:buFont typeface="Arial" panose="020B0604020202020204" pitchFamily="34" charset="0"/>
              <a:buChar char="•"/>
            </a:pPr>
            <a:r>
              <a:rPr lang="en-US" dirty="0"/>
              <a:t>Define privacy and external user access settings </a:t>
            </a:r>
          </a:p>
          <a:p>
            <a:pPr marL="342900" indent="-342900">
              <a:buFont typeface="Arial" panose="020B0604020202020204" pitchFamily="34" charset="0"/>
              <a:buChar char="•"/>
            </a:pPr>
            <a:r>
              <a:rPr lang="en-US" dirty="0"/>
              <a:t>Define external sharing and conditional access settings for devices</a:t>
            </a:r>
          </a:p>
          <a:p>
            <a:pPr marL="964692" lvl="1" indent="-342900">
              <a:buFont typeface="Arial" panose="020B0604020202020204" pitchFamily="34" charset="0"/>
              <a:buChar char="•"/>
            </a:pPr>
            <a:r>
              <a:rPr lang="en-US" dirty="0"/>
              <a:t>Determine whether users can access SharePoint sites from unmanaged devices</a:t>
            </a:r>
          </a:p>
          <a:p>
            <a:pPr marL="342900" indent="-342900">
              <a:buFont typeface="Arial" panose="020B0604020202020204" pitchFamily="34" charset="0"/>
              <a:buChar char="•"/>
            </a:pPr>
            <a:r>
              <a:rPr lang="en-US" dirty="0"/>
              <a:t>Publish label </a:t>
            </a:r>
          </a:p>
        </p:txBody>
      </p:sp>
      <p:sp>
        <p:nvSpPr>
          <p:cNvPr id="10" name="Picture Placeholder 9">
            <a:extLst>
              <a:ext uri="{FF2B5EF4-FFF2-40B4-BE49-F238E27FC236}">
                <a16:creationId xmlns:a16="http://schemas.microsoft.com/office/drawing/2014/main" id="{B2728B45-C087-44F3-BF12-B9D99922DF18}"/>
              </a:ext>
            </a:extLst>
          </p:cNvPr>
          <p:cNvSpPr>
            <a:spLocks noGrp="1"/>
          </p:cNvSpPr>
          <p:nvPr>
            <p:ph type="pic" sz="quarter" idx="15"/>
          </p:nvPr>
        </p:nvSpPr>
        <p:spPr/>
      </p:sp>
      <p:pic>
        <p:nvPicPr>
          <p:cNvPr id="16" name="Picture 15">
            <a:extLst>
              <a:ext uri="{FF2B5EF4-FFF2-40B4-BE49-F238E27FC236}">
                <a16:creationId xmlns:a16="http://schemas.microsoft.com/office/drawing/2014/main" id="{482B4EA5-07E9-47FC-8F3F-BEF5740DF3A1}"/>
              </a:ext>
            </a:extLst>
          </p:cNvPr>
          <p:cNvPicPr>
            <a:picLocks noChangeAspect="1"/>
          </p:cNvPicPr>
          <p:nvPr/>
        </p:nvPicPr>
        <p:blipFill>
          <a:blip r:embed="rId3"/>
          <a:stretch>
            <a:fillRect/>
          </a:stretch>
        </p:blipFill>
        <p:spPr>
          <a:xfrm>
            <a:off x="6361609" y="1819594"/>
            <a:ext cx="5142481" cy="3264403"/>
          </a:xfrm>
          <a:prstGeom prst="rect">
            <a:avLst/>
          </a:prstGeom>
        </p:spPr>
      </p:pic>
      <p:pic>
        <p:nvPicPr>
          <p:cNvPr id="3" name="Picture 2">
            <a:extLst>
              <a:ext uri="{FF2B5EF4-FFF2-40B4-BE49-F238E27FC236}">
                <a16:creationId xmlns:a16="http://schemas.microsoft.com/office/drawing/2014/main" id="{50706F5F-246A-4769-9FB1-6507DD4DA02A}"/>
              </a:ext>
            </a:extLst>
          </p:cNvPr>
          <p:cNvPicPr>
            <a:picLocks noChangeAspect="1"/>
          </p:cNvPicPr>
          <p:nvPr/>
        </p:nvPicPr>
        <p:blipFill>
          <a:blip r:embed="rId4"/>
          <a:stretch>
            <a:fillRect/>
          </a:stretch>
        </p:blipFill>
        <p:spPr>
          <a:xfrm>
            <a:off x="5618800" y="2183748"/>
            <a:ext cx="6401811" cy="2209100"/>
          </a:xfrm>
          <a:prstGeom prst="rect">
            <a:avLst/>
          </a:prstGeom>
        </p:spPr>
      </p:pic>
      <p:pic>
        <p:nvPicPr>
          <p:cNvPr id="20" name="Picture 19">
            <a:extLst>
              <a:ext uri="{FF2B5EF4-FFF2-40B4-BE49-F238E27FC236}">
                <a16:creationId xmlns:a16="http://schemas.microsoft.com/office/drawing/2014/main" id="{39D64314-8D96-44BC-A50E-9AD28EC1D399}"/>
              </a:ext>
            </a:extLst>
          </p:cNvPr>
          <p:cNvPicPr>
            <a:picLocks noChangeAspect="1"/>
          </p:cNvPicPr>
          <p:nvPr/>
        </p:nvPicPr>
        <p:blipFill>
          <a:blip r:embed="rId5"/>
          <a:stretch>
            <a:fillRect/>
          </a:stretch>
        </p:blipFill>
        <p:spPr>
          <a:xfrm>
            <a:off x="5651086" y="2173474"/>
            <a:ext cx="6337238" cy="2511052"/>
          </a:xfrm>
          <a:prstGeom prst="rect">
            <a:avLst/>
          </a:prstGeom>
        </p:spPr>
      </p:pic>
      <p:pic>
        <p:nvPicPr>
          <p:cNvPr id="22" name="Picture 21">
            <a:extLst>
              <a:ext uri="{FF2B5EF4-FFF2-40B4-BE49-F238E27FC236}">
                <a16:creationId xmlns:a16="http://schemas.microsoft.com/office/drawing/2014/main" id="{820FD699-4B5A-49EA-B023-A288FBE8084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732974" y="2173474"/>
            <a:ext cx="6173462" cy="2984735"/>
          </a:xfrm>
          <a:prstGeom prst="rect">
            <a:avLst/>
          </a:prstGeom>
        </p:spPr>
      </p:pic>
      <p:pic>
        <p:nvPicPr>
          <p:cNvPr id="18" name="Picture 17">
            <a:extLst>
              <a:ext uri="{FF2B5EF4-FFF2-40B4-BE49-F238E27FC236}">
                <a16:creationId xmlns:a16="http://schemas.microsoft.com/office/drawing/2014/main" id="{458FB053-15E2-4412-917C-86FC68BE83C6}"/>
              </a:ext>
            </a:extLst>
          </p:cNvPr>
          <p:cNvPicPr>
            <a:picLocks noChangeAspect="1"/>
          </p:cNvPicPr>
          <p:nvPr/>
        </p:nvPicPr>
        <p:blipFill>
          <a:blip r:embed="rId7"/>
          <a:stretch>
            <a:fillRect/>
          </a:stretch>
        </p:blipFill>
        <p:spPr>
          <a:xfrm>
            <a:off x="5618799" y="2314655"/>
            <a:ext cx="6337237" cy="1677140"/>
          </a:xfrm>
          <a:prstGeom prst="rect">
            <a:avLst/>
          </a:prstGeom>
        </p:spPr>
      </p:pic>
      <p:pic>
        <p:nvPicPr>
          <p:cNvPr id="24" name="Picture 23">
            <a:extLst>
              <a:ext uri="{FF2B5EF4-FFF2-40B4-BE49-F238E27FC236}">
                <a16:creationId xmlns:a16="http://schemas.microsoft.com/office/drawing/2014/main" id="{320E270F-BEA6-409B-9B26-6F56B7B3FAAF}"/>
              </a:ext>
            </a:extLst>
          </p:cNvPr>
          <p:cNvPicPr>
            <a:picLocks noChangeAspect="1"/>
          </p:cNvPicPr>
          <p:nvPr/>
        </p:nvPicPr>
        <p:blipFill>
          <a:blip r:embed="rId8"/>
          <a:stretch>
            <a:fillRect/>
          </a:stretch>
        </p:blipFill>
        <p:spPr>
          <a:xfrm>
            <a:off x="6489402" y="1304598"/>
            <a:ext cx="4886893" cy="4294394"/>
          </a:xfrm>
          <a:prstGeom prst="rect">
            <a:avLst/>
          </a:prstGeom>
        </p:spPr>
      </p:pic>
    </p:spTree>
    <p:extLst>
      <p:ext uri="{BB962C8B-B14F-4D97-AF65-F5344CB8AC3E}">
        <p14:creationId xmlns:p14="http://schemas.microsoft.com/office/powerpoint/2010/main" val="2083054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3"/>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0"/>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22"/>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8"/>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D66D7-58E8-41F8-8934-0DEA1E5B2728}"/>
              </a:ext>
            </a:extLst>
          </p:cNvPr>
          <p:cNvSpPr>
            <a:spLocks noGrp="1"/>
          </p:cNvSpPr>
          <p:nvPr>
            <p:ph type="title"/>
          </p:nvPr>
        </p:nvSpPr>
        <p:spPr/>
        <p:txBody>
          <a:bodyPr/>
          <a:lstStyle/>
          <a:p>
            <a:r>
              <a:rPr lang="en-US" dirty="0"/>
              <a:t>Additional Guidance</a:t>
            </a:r>
          </a:p>
        </p:txBody>
      </p:sp>
      <p:sp>
        <p:nvSpPr>
          <p:cNvPr id="6" name="Content Placeholder 5">
            <a:extLst>
              <a:ext uri="{FF2B5EF4-FFF2-40B4-BE49-F238E27FC236}">
                <a16:creationId xmlns:a16="http://schemas.microsoft.com/office/drawing/2014/main" id="{F8DC9B3E-5EA1-4A09-A967-DD36D17AC9B5}"/>
              </a:ext>
            </a:extLst>
          </p:cNvPr>
          <p:cNvSpPr>
            <a:spLocks noGrp="1"/>
          </p:cNvSpPr>
          <p:nvPr>
            <p:ph sz="quarter" idx="13"/>
          </p:nvPr>
        </p:nvSpPr>
        <p:spPr/>
        <p:txBody>
          <a:bodyPr/>
          <a:lstStyle/>
          <a:p>
            <a:r>
              <a:rPr lang="en-US" dirty="0"/>
              <a:t>See the following page and downloads that you can use for End User Training for Sensitivity Labels</a:t>
            </a:r>
            <a:br>
              <a:rPr lang="en-US" dirty="0"/>
            </a:br>
            <a:r>
              <a:rPr lang="en-US" dirty="0">
                <a:hlinkClick r:id="rId2"/>
              </a:rPr>
              <a:t>Sensitivity Labels - Compliance Customer Experience Engineering (</a:t>
            </a:r>
            <a:r>
              <a:rPr lang="en-US" dirty="0" err="1">
                <a:hlinkClick r:id="rId2"/>
              </a:rPr>
              <a:t>CxE</a:t>
            </a:r>
            <a:r>
              <a:rPr lang="en-US" dirty="0">
                <a:hlinkClick r:id="rId2"/>
              </a:rPr>
              <a:t>) (microsoft.github.io)</a:t>
            </a:r>
            <a:endParaRPr lang="en-US" dirty="0"/>
          </a:p>
          <a:p>
            <a:r>
              <a:rPr lang="en-US" dirty="0"/>
              <a:t>The following provides the rights for a user to benefit from automatic sensitivity labeling.</a:t>
            </a:r>
          </a:p>
          <a:p>
            <a:pPr lvl="1"/>
            <a:r>
              <a:rPr lang="en-US" dirty="0"/>
              <a:t>Microsoft 365 E5/A5/G5</a:t>
            </a:r>
          </a:p>
          <a:p>
            <a:pPr lvl="1"/>
            <a:r>
              <a:rPr lang="en-US" dirty="0"/>
              <a:t>Microsoft 365 E5/A5/G5/F5 Compliance and F5 Security &amp; Compliance</a:t>
            </a:r>
          </a:p>
          <a:p>
            <a:pPr lvl="1"/>
            <a:r>
              <a:rPr lang="en-US" dirty="0"/>
              <a:t>Microsoft 365 E5/A5/G5 Information Protection and Governance</a:t>
            </a:r>
          </a:p>
          <a:p>
            <a:pPr lvl="1"/>
            <a:r>
              <a:rPr lang="en-US" dirty="0"/>
              <a:t>Office 365 E5, Enterprise Mobility + Security E5/A5/G5, and AIP Plan 2</a:t>
            </a:r>
          </a:p>
        </p:txBody>
      </p:sp>
    </p:spTree>
    <p:extLst>
      <p:ext uri="{BB962C8B-B14F-4D97-AF65-F5344CB8AC3E}">
        <p14:creationId xmlns:p14="http://schemas.microsoft.com/office/powerpoint/2010/main" val="2577232970"/>
      </p:ext>
    </p:extLst>
  </p:cSld>
  <p:clrMapOvr>
    <a:masterClrMapping/>
  </p:clrMapOvr>
</p:sld>
</file>

<file path=ppt/slides/slide35.xml><?xml version="1.0" encoding="utf-8"?>
<p:sld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Data Loss Prevention</a:t>
            </a:r>
            <a:endParaRPr lang="nb-NO" dirty="0">
              <a:solidFill>
                <a:schemeClr val="bg1"/>
              </a:solidFill>
            </a:endParaRPr>
          </a:p>
        </p:txBody>
      </p:sp>
    </p:spTree>
    <p:extLst>
      <p:ext uri="{BB962C8B-B14F-4D97-AF65-F5344CB8AC3E}">
        <p14:creationId xmlns:p14="http://schemas.microsoft.com/office/powerpoint/2010/main" val="4142280895"/>
      </p:ext>
    </p:extLst>
  </p:cSld>
  <p:clrMapOvr>
    <a:masterClrMapping/>
  </p:clrMapOvr>
</p:sld>
</file>

<file path=ppt/slides/slide36.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461665"/>
          </a:xfrm>
        </p:spPr>
        <p:txBody>
          <a:bodyPr/>
          <a:lstStyle/>
          <a:p>
            <a:r>
              <a:rPr lang="en-US" dirty="0"/>
              <a:t>Data Loss Prevention in Microsoft 365</a:t>
            </a:r>
          </a:p>
        </p:txBody>
      </p:sp>
      <p:sp>
        <p:nvSpPr>
          <p:cNvPr id="3" name="Content Placeholder 2"/>
          <p:cNvSpPr>
            <a:spLocks noGrp="1"/>
          </p:cNvSpPr>
          <p:nvPr>
            <p:ph sz="quarter" idx="13"/>
          </p:nvPr>
        </p:nvSpPr>
        <p:spPr>
          <a:xfrm>
            <a:off x="655638" y="1408113"/>
            <a:ext cx="5284787" cy="4819650"/>
          </a:xfrm>
        </p:spPr>
        <p:txBody>
          <a:bodyPr>
            <a:normAutofit/>
          </a:bodyPr>
          <a:lstStyle/>
          <a:p>
            <a:r>
              <a:rPr lang="en-US" dirty="0"/>
              <a:t>Microsoft 365 Data Loss Prevention (DLP) allows you to </a:t>
            </a:r>
          </a:p>
          <a:p>
            <a:pPr lvl="1"/>
            <a:r>
              <a:rPr lang="en-US" b="1" dirty="0"/>
              <a:t>Identify </a:t>
            </a:r>
          </a:p>
          <a:p>
            <a:pPr lvl="1"/>
            <a:r>
              <a:rPr lang="en-US" b="1" dirty="0"/>
              <a:t>Monitor  </a:t>
            </a:r>
          </a:p>
          <a:p>
            <a:pPr lvl="1"/>
            <a:r>
              <a:rPr lang="en-US" b="1" dirty="0"/>
              <a:t>Protect…</a:t>
            </a:r>
          </a:p>
          <a:p>
            <a:r>
              <a:rPr lang="en-US" dirty="0"/>
              <a:t>…Sensitive information through deep content analysis and educate end users through their daily workflow.</a:t>
            </a:r>
          </a:p>
        </p:txBody>
      </p:sp>
      <p:sp>
        <p:nvSpPr>
          <p:cNvPr id="25" name="Content Placeholder 24">
            <a:extLst>
              <a:ext uri="{FF2B5EF4-FFF2-40B4-BE49-F238E27FC236}">
                <a16:creationId xmlns:a16="http://schemas.microsoft.com/office/drawing/2014/main" id="{40A17FDD-BDB9-49E5-87F7-6C76B1FF7CF6}"/>
              </a:ext>
            </a:extLst>
          </p:cNvPr>
          <p:cNvSpPr>
            <a:spLocks noGrp="1"/>
          </p:cNvSpPr>
          <p:nvPr>
            <p:ph sz="quarter" idx="14"/>
          </p:nvPr>
        </p:nvSpPr>
        <p:spPr/>
        <p:txBody>
          <a:bodyPr/>
          <a:lstStyle/>
          <a:p>
            <a:endParaRPr lang="en-US"/>
          </a:p>
        </p:txBody>
      </p:sp>
      <p:grpSp>
        <p:nvGrpSpPr>
          <p:cNvPr id="15" name="Group 14">
            <a:extLst>
              <a:ext uri="{FF2B5EF4-FFF2-40B4-BE49-F238E27FC236}">
                <a16:creationId xmlns:a16="http://schemas.microsoft.com/office/drawing/2014/main" id="{8B317789-189C-4A8C-B230-0FC8BCB39CD1}"/>
              </a:ext>
            </a:extLst>
          </p:cNvPr>
          <p:cNvGrpSpPr/>
          <p:nvPr/>
        </p:nvGrpSpPr>
        <p:grpSpPr>
          <a:xfrm>
            <a:off x="6251576" y="1323278"/>
            <a:ext cx="4739187" cy="4758450"/>
            <a:chOff x="6707824" y="1700681"/>
            <a:chExt cx="4739187" cy="4758450"/>
          </a:xfrm>
        </p:grpSpPr>
        <p:sp>
          <p:nvSpPr>
            <p:cNvPr id="16" name="Rectangle 15">
              <a:extLst>
                <a:ext uri="{FF2B5EF4-FFF2-40B4-BE49-F238E27FC236}">
                  <a16:creationId xmlns:a16="http://schemas.microsoft.com/office/drawing/2014/main" id="{4C3BD3E0-6E87-4A1B-937B-35EE595F43A9}"/>
                </a:ext>
              </a:extLst>
            </p:cNvPr>
            <p:cNvSpPr/>
            <p:nvPr/>
          </p:nvSpPr>
          <p:spPr bwMode="auto">
            <a:xfrm>
              <a:off x="6707824" y="1700681"/>
              <a:ext cx="2319566" cy="231956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3231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Identify</a:t>
              </a:r>
            </a:p>
          </p:txBody>
        </p:sp>
        <p:sp>
          <p:nvSpPr>
            <p:cNvPr id="17" name="Rectangle 16">
              <a:extLst>
                <a:ext uri="{FF2B5EF4-FFF2-40B4-BE49-F238E27FC236}">
                  <a16:creationId xmlns:a16="http://schemas.microsoft.com/office/drawing/2014/main" id="{3447DC0C-1646-40B3-99AB-CB1E35A2B42B}"/>
                </a:ext>
              </a:extLst>
            </p:cNvPr>
            <p:cNvSpPr/>
            <p:nvPr/>
          </p:nvSpPr>
          <p:spPr bwMode="auto">
            <a:xfrm>
              <a:off x="6707824" y="4139564"/>
              <a:ext cx="2319566" cy="231956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3231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Protect</a:t>
              </a:r>
            </a:p>
          </p:txBody>
        </p:sp>
        <p:sp>
          <p:nvSpPr>
            <p:cNvPr id="18" name="Rectangle 17">
              <a:extLst>
                <a:ext uri="{FF2B5EF4-FFF2-40B4-BE49-F238E27FC236}">
                  <a16:creationId xmlns:a16="http://schemas.microsoft.com/office/drawing/2014/main" id="{DD58DA5C-4185-4B10-8BA0-1266DE5EF224}"/>
                </a:ext>
              </a:extLst>
            </p:cNvPr>
            <p:cNvSpPr/>
            <p:nvPr/>
          </p:nvSpPr>
          <p:spPr bwMode="auto">
            <a:xfrm>
              <a:off x="9127445" y="1700681"/>
              <a:ext cx="2319566" cy="231956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3231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Monitor</a:t>
              </a:r>
            </a:p>
          </p:txBody>
        </p:sp>
        <p:sp>
          <p:nvSpPr>
            <p:cNvPr id="19" name="Rectangle 18">
              <a:extLst>
                <a:ext uri="{FF2B5EF4-FFF2-40B4-BE49-F238E27FC236}">
                  <a16:creationId xmlns:a16="http://schemas.microsoft.com/office/drawing/2014/main" id="{6818B448-410C-4751-B8E2-F4B7D5EC81D9}"/>
                </a:ext>
              </a:extLst>
            </p:cNvPr>
            <p:cNvSpPr/>
            <p:nvPr/>
          </p:nvSpPr>
          <p:spPr bwMode="auto">
            <a:xfrm>
              <a:off x="9127445" y="4139564"/>
              <a:ext cx="2319566" cy="2319567"/>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3231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End-user education</a:t>
              </a:r>
            </a:p>
          </p:txBody>
        </p:sp>
        <p:pic>
          <p:nvPicPr>
            <p:cNvPr id="20" name="Picture 19" descr="W:\Open Engagements\Productivity\MS-Unified Communications\#1601 BizProd MOD Team Core Content Work\New Iconography\Words\Draft\061312_Word_Icons\VideoCamera_061312_white-06.png">
              <a:extLst>
                <a:ext uri="{FF2B5EF4-FFF2-40B4-BE49-F238E27FC236}">
                  <a16:creationId xmlns:a16="http://schemas.microsoft.com/office/drawing/2014/main" id="{8BDBD882-24D9-4311-97CF-84DF65F3B3E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9480733" y="2163887"/>
              <a:ext cx="1612990" cy="119676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EB76A22D-8D90-47B0-AA19-8711AD212B5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7198770" y="2032000"/>
              <a:ext cx="1470237" cy="146053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W:\Open Engagements\Productivity\MS-Unified Communications\#1601 BizProd MOD Team Core Content Work\New Iconography\People\GroupOfPeople_060812.png">
              <a:extLst>
                <a:ext uri="{FF2B5EF4-FFF2-40B4-BE49-F238E27FC236}">
                  <a16:creationId xmlns:a16="http://schemas.microsoft.com/office/drawing/2014/main" id="{0ECBE0AA-539C-4DBE-832D-4EBC20CF0DF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38877" y="4468272"/>
              <a:ext cx="1496702" cy="149670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W:\Open Engagements\Productivity\MS-Unified Communications\#1601 BizProd MOD Team Core Content Work\New Iconography\Words\Draft\061312_Word_Icons\Shield_061312_white-16.png">
              <a:extLst>
                <a:ext uri="{FF2B5EF4-FFF2-40B4-BE49-F238E27FC236}">
                  <a16:creationId xmlns:a16="http://schemas.microsoft.com/office/drawing/2014/main" id="{76EDA662-A376-48D1-9E73-3B50C46A9D4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42204" y="4591220"/>
              <a:ext cx="1250805" cy="125080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16404823"/>
      </p:ext>
    </p:extLst>
  </p:cSld>
  <p:clrMapOvr>
    <a:masterClrMapping/>
  </p:clrMapOvr>
</p:sld>
</file>

<file path=ppt/slides/slide37.xml><?xml version="1.0" encoding="utf-8"?>
<p:sld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461665"/>
          </a:xfrm>
        </p:spPr>
        <p:txBody>
          <a:bodyPr/>
          <a:lstStyle/>
          <a:p>
            <a:r>
              <a:rPr lang="en-GB" altLang="en-US" dirty="0"/>
              <a:t>Sensitive Information Types</a:t>
            </a:r>
            <a:endParaRPr lang="en-US" dirty="0"/>
          </a:p>
        </p:txBody>
      </p:sp>
      <p:sp>
        <p:nvSpPr>
          <p:cNvPr id="3" name="Content Placeholder 2"/>
          <p:cNvSpPr>
            <a:spLocks noGrp="1"/>
          </p:cNvSpPr>
          <p:nvPr>
            <p:ph sz="quarter" idx="13"/>
          </p:nvPr>
        </p:nvSpPr>
        <p:spPr>
          <a:xfrm>
            <a:off x="655638" y="1408114"/>
            <a:ext cx="10880726" cy="4819650"/>
          </a:xfrm>
        </p:spPr>
        <p:txBody>
          <a:bodyPr>
            <a:normAutofit/>
          </a:bodyPr>
          <a:lstStyle/>
          <a:p>
            <a:r>
              <a:rPr lang="en-US" dirty="0"/>
              <a:t>Examples of sensitive information that you might want to prevent from leaking externally:</a:t>
            </a:r>
          </a:p>
          <a:p>
            <a:pPr lvl="1"/>
            <a:r>
              <a:rPr lang="en-US" dirty="0"/>
              <a:t>Financial Data</a:t>
            </a:r>
          </a:p>
          <a:p>
            <a:pPr lvl="1"/>
            <a:r>
              <a:rPr lang="en-US" dirty="0"/>
              <a:t>Personally Identifiable Information (PII)</a:t>
            </a:r>
          </a:p>
          <a:p>
            <a:pPr lvl="1"/>
            <a:r>
              <a:rPr lang="en-US" dirty="0"/>
              <a:t>Credit Card Numbers</a:t>
            </a:r>
          </a:p>
          <a:p>
            <a:pPr lvl="1"/>
            <a:r>
              <a:rPr lang="en-US" dirty="0"/>
              <a:t>Social Security Numbers</a:t>
            </a:r>
          </a:p>
          <a:p>
            <a:pPr lvl="1"/>
            <a:r>
              <a:rPr lang="en-US" dirty="0"/>
              <a:t>Health Records state</a:t>
            </a:r>
          </a:p>
          <a:p>
            <a:pPr lvl="1"/>
            <a:endParaRPr lang="en-US" dirty="0"/>
          </a:p>
          <a:p>
            <a:r>
              <a:rPr lang="en-US" dirty="0"/>
              <a:t>Microsoft 365 comes with &gt; 200 Out Of The Box (OOTB) types spanning 10 countries</a:t>
            </a:r>
          </a:p>
        </p:txBody>
      </p:sp>
    </p:spTree>
    <p:extLst>
      <p:ext uri="{BB962C8B-B14F-4D97-AF65-F5344CB8AC3E}">
        <p14:creationId xmlns:p14="http://schemas.microsoft.com/office/powerpoint/2010/main" val="3001313418"/>
      </p:ext>
    </p:extLst>
  </p:cSld>
  <p:clrMapOvr>
    <a:masterClrMapping/>
  </p:clrMapOvr>
</p:sld>
</file>

<file path=ppt/slides/slide38.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C3E327E-307A-4753-B619-54D4114A8422}"/>
              </a:ext>
            </a:extLst>
          </p:cNvPr>
          <p:cNvSpPr/>
          <p:nvPr/>
        </p:nvSpPr>
        <p:spPr bwMode="auto">
          <a:xfrm>
            <a:off x="0" y="2110856"/>
            <a:ext cx="12192000" cy="474714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p:cNvSpPr/>
          <p:nvPr/>
        </p:nvSpPr>
        <p:spPr>
          <a:xfrm>
            <a:off x="569486" y="3733800"/>
            <a:ext cx="9185962" cy="2819400"/>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lIns="91179" tIns="45590" rIns="91179" bIns="91179" rtlCol="0" anchor="t" anchorCtr="0"/>
          <a:lstStyle/>
          <a:p>
            <a:pPr marL="0" marR="0" lvl="0" indent="0" algn="l" defTabSz="91165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alpha val="99000"/>
                  </a:srgbClr>
                </a:solidFill>
                <a:effectLst/>
                <a:uLnTx/>
                <a:uFillTx/>
                <a:latin typeface="Segoe UI"/>
                <a:ea typeface="+mn-ea"/>
                <a:cs typeface="+mn-cs"/>
              </a:rPr>
              <a:t>Content Processing Component</a:t>
            </a:r>
          </a:p>
          <a:p>
            <a:pPr marL="0" marR="0" lvl="0" indent="0" algn="l" defTabSz="91165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alpha val="99000"/>
                </a:srgbClr>
              </a:solidFill>
              <a:effectLst/>
              <a:uLnTx/>
              <a:uFillTx/>
              <a:latin typeface="Segoe UI"/>
              <a:ea typeface="+mn-ea"/>
              <a:cs typeface="+mn-cs"/>
            </a:endParaRPr>
          </a:p>
        </p:txBody>
      </p:sp>
      <p:sp>
        <p:nvSpPr>
          <p:cNvPr id="15" name="Title 14">
            <a:extLst>
              <a:ext uri="{FF2B5EF4-FFF2-40B4-BE49-F238E27FC236}">
                <a16:creationId xmlns:a16="http://schemas.microsoft.com/office/drawing/2014/main" id="{AFA1EDEF-3D9E-429D-A98E-11A902C6F047}"/>
              </a:ext>
            </a:extLst>
          </p:cNvPr>
          <p:cNvSpPr>
            <a:spLocks noGrp="1"/>
          </p:cNvSpPr>
          <p:nvPr>
            <p:ph type="title"/>
          </p:nvPr>
        </p:nvSpPr>
        <p:spPr/>
        <p:txBody>
          <a:bodyPr/>
          <a:lstStyle/>
          <a:p>
            <a:r>
              <a:rPr lang="en-US" dirty="0"/>
              <a:t>DLP content detection flow in SharePoint</a:t>
            </a:r>
          </a:p>
        </p:txBody>
      </p:sp>
      <p:sp>
        <p:nvSpPr>
          <p:cNvPr id="17" name="Content Placeholder 16">
            <a:extLst>
              <a:ext uri="{FF2B5EF4-FFF2-40B4-BE49-F238E27FC236}">
                <a16:creationId xmlns:a16="http://schemas.microsoft.com/office/drawing/2014/main" id="{387EC39D-D57A-4175-A42C-67C9F8722128}"/>
              </a:ext>
            </a:extLst>
          </p:cNvPr>
          <p:cNvSpPr>
            <a:spLocks noGrp="1"/>
          </p:cNvSpPr>
          <p:nvPr>
            <p:ph sz="quarter" idx="14"/>
          </p:nvPr>
        </p:nvSpPr>
        <p:spPr>
          <a:xfrm>
            <a:off x="655637" y="1002490"/>
            <a:ext cx="10880726" cy="1108366"/>
          </a:xfrm>
        </p:spPr>
        <p:txBody>
          <a:bodyPr>
            <a:normAutofit fontScale="70000" lnSpcReduction="20000"/>
          </a:bodyPr>
          <a:lstStyle/>
          <a:p>
            <a:pPr marL="285750" indent="-285750" defTabSz="914005" eaLnBrk="0" fontAlgn="base" hangingPunct="0">
              <a:spcBef>
                <a:spcPct val="0"/>
              </a:spcBef>
              <a:spcAft>
                <a:spcPct val="0"/>
              </a:spcAft>
              <a:buFont typeface="Arial" panose="020B0604020202020204" pitchFamily="34" charset="0"/>
              <a:buChar char="•"/>
            </a:pPr>
            <a:r>
              <a:rPr lang="en-US" sz="2400" b="1" dirty="0">
                <a:solidFill>
                  <a:srgbClr val="000000"/>
                </a:solidFill>
              </a:rPr>
              <a:t>Detection of sensitive info in SharePoint will not be instant as content must be crawled and processed</a:t>
            </a:r>
          </a:p>
          <a:p>
            <a:pPr marL="285750" lvl="0" indent="-285750" defTabSz="914005" eaLnBrk="0" fontAlgn="base" hangingPunct="0">
              <a:spcBef>
                <a:spcPct val="0"/>
              </a:spcBef>
              <a:spcAft>
                <a:spcPct val="0"/>
              </a:spcAft>
              <a:buFont typeface="Arial" panose="020B0604020202020204" pitchFamily="34" charset="0"/>
              <a:buChar char="•"/>
            </a:pPr>
            <a:r>
              <a:rPr lang="en-US" sz="2400" dirty="0">
                <a:solidFill>
                  <a:srgbClr val="000000"/>
                </a:solidFill>
              </a:rPr>
              <a:t>Crawler processes info in SharePoint content and feeds it to index for searching</a:t>
            </a:r>
          </a:p>
          <a:p>
            <a:pPr marL="285750" lvl="0" indent="-285750" defTabSz="914005" eaLnBrk="0" fontAlgn="base" hangingPunct="0">
              <a:spcBef>
                <a:spcPct val="0"/>
              </a:spcBef>
              <a:spcAft>
                <a:spcPct val="0"/>
              </a:spcAft>
              <a:buFont typeface="Arial" panose="020B0604020202020204" pitchFamily="34" charset="0"/>
              <a:buChar char="•"/>
            </a:pPr>
            <a:r>
              <a:rPr kumimoji="0" lang="en-US" sz="2400" b="0" i="0" u="none" strike="noStrike" kern="1200" cap="none" spc="0" normalizeH="0" baseline="0" dirty="0">
                <a:ln>
                  <a:noFill/>
                </a:ln>
                <a:solidFill>
                  <a:srgbClr val="000000"/>
                </a:solidFill>
                <a:effectLst/>
                <a:uLnTx/>
                <a:uFillTx/>
                <a:latin typeface="Segoe UI"/>
                <a:ea typeface="+mn-ea"/>
                <a:cs typeface="+mn-cs"/>
              </a:rPr>
              <a:t>DLP runs in the O365 search </a:t>
            </a:r>
            <a:r>
              <a:rPr lang="en-US" sz="2400" dirty="0">
                <a:solidFill>
                  <a:srgbClr val="000000"/>
                </a:solidFill>
                <a:latin typeface="Segoe UI"/>
              </a:rPr>
              <a:t>c</a:t>
            </a:r>
            <a:r>
              <a:rPr kumimoji="0" lang="en-US" sz="2400" b="0" i="0" u="none" strike="noStrike" kern="1200" cap="none" spc="0" normalizeH="0" baseline="0" dirty="0">
                <a:ln>
                  <a:noFill/>
                </a:ln>
                <a:solidFill>
                  <a:srgbClr val="000000"/>
                </a:solidFill>
                <a:effectLst/>
                <a:uLnTx/>
                <a:uFillTx/>
                <a:latin typeface="Segoe UI"/>
                <a:ea typeface="+mn-ea"/>
                <a:cs typeface="+mn-cs"/>
              </a:rPr>
              <a:t>ontent </a:t>
            </a:r>
            <a:r>
              <a:rPr lang="en-US" sz="2400" dirty="0">
                <a:solidFill>
                  <a:srgbClr val="000000"/>
                </a:solidFill>
                <a:latin typeface="Segoe UI"/>
              </a:rPr>
              <a:t>p</a:t>
            </a:r>
            <a:r>
              <a:rPr kumimoji="0" lang="en-US" sz="2400" b="0" i="0" u="none" strike="noStrike" kern="1200" cap="none" spc="0" normalizeH="0" baseline="0" dirty="0">
                <a:ln>
                  <a:noFill/>
                </a:ln>
                <a:solidFill>
                  <a:srgbClr val="000000"/>
                </a:solidFill>
                <a:effectLst/>
                <a:uLnTx/>
                <a:uFillTx/>
                <a:latin typeface="Segoe UI"/>
                <a:ea typeface="+mn-ea"/>
                <a:cs typeface="+mn-cs"/>
              </a:rPr>
              <a:t>rocessing </a:t>
            </a:r>
            <a:r>
              <a:rPr lang="en-US" sz="2400" dirty="0">
                <a:solidFill>
                  <a:srgbClr val="000000"/>
                </a:solidFill>
                <a:latin typeface="Segoe UI"/>
              </a:rPr>
              <a:t>p</a:t>
            </a:r>
            <a:r>
              <a:rPr kumimoji="0" lang="en-US" sz="2400" b="0" i="0" u="none" strike="noStrike" kern="1200" cap="none" spc="0" normalizeH="0" baseline="0" dirty="0">
                <a:ln>
                  <a:noFill/>
                </a:ln>
                <a:solidFill>
                  <a:srgbClr val="000000"/>
                </a:solidFill>
                <a:effectLst/>
                <a:uLnTx/>
                <a:uFillTx/>
                <a:latin typeface="Segoe UI"/>
                <a:ea typeface="+mn-ea"/>
                <a:cs typeface="+mn-cs"/>
              </a:rPr>
              <a:t>ipeline as a Classification operator</a:t>
            </a:r>
          </a:p>
          <a:p>
            <a:pPr marL="285750" marR="0" lvl="0" indent="-285750" algn="l" defTabSz="914005"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400" b="0" i="0" u="none" strike="noStrike" kern="1200" cap="none" spc="0" normalizeH="0" baseline="0" dirty="0">
                <a:ln>
                  <a:noFill/>
                </a:ln>
                <a:solidFill>
                  <a:srgbClr val="000000"/>
                </a:solidFill>
                <a:effectLst/>
                <a:uLnTx/>
                <a:uFillTx/>
                <a:latin typeface="Segoe UI"/>
                <a:ea typeface="+mn-ea"/>
                <a:cs typeface="+mn-cs"/>
              </a:rPr>
              <a:t>Invoked for search crawler as new content discovered and changed</a:t>
            </a:r>
          </a:p>
          <a:p>
            <a:pPr marL="285750" marR="0" lvl="0" indent="-285750" algn="l" defTabSz="914005"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400" b="0" i="0" u="none" strike="noStrike" kern="1200" cap="none" spc="0" normalizeH="0" baseline="0" dirty="0">
                <a:ln>
                  <a:noFill/>
                </a:ln>
                <a:solidFill>
                  <a:srgbClr val="000000"/>
                </a:solidFill>
                <a:effectLst/>
                <a:uLnTx/>
                <a:uFillTx/>
                <a:latin typeface="Segoe UI"/>
                <a:ea typeface="+mn-ea"/>
                <a:cs typeface="+mn-cs"/>
              </a:rPr>
              <a:t>Classification results and counts are stored in the content index</a:t>
            </a:r>
          </a:p>
        </p:txBody>
      </p:sp>
      <p:sp>
        <p:nvSpPr>
          <p:cNvPr id="5" name="Rounded Rectangle 4"/>
          <p:cNvSpPr/>
          <p:nvPr/>
        </p:nvSpPr>
        <p:spPr>
          <a:xfrm>
            <a:off x="4813953" y="5146462"/>
            <a:ext cx="1069846" cy="533110"/>
          </a:xfrm>
          <a:prstGeom prst="roundRect">
            <a:avLst/>
          </a:prstGeom>
          <a:solidFill>
            <a:schemeClr val="accent3">
              <a:alpha val="76000"/>
            </a:schemeClr>
          </a:solidFill>
          <a:effectLst>
            <a:reflection blurRad="1270000" stA="4500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05" rtl="0" eaLnBrk="0" fontAlgn="base" latinLnBrk="0" hangingPunct="0">
              <a:lnSpc>
                <a:spcPct val="100000"/>
              </a:lnSpc>
              <a:spcBef>
                <a:spcPct val="0"/>
              </a:spcBef>
              <a:spcAft>
                <a:spcPct val="0"/>
              </a:spcAft>
              <a:buClrTx/>
              <a:buSzTx/>
              <a:buFontTx/>
              <a:buNone/>
              <a:tabLst/>
              <a:defRPr/>
            </a:pPr>
            <a:r>
              <a:rPr kumimoji="0" lang="nb-NO" sz="1078" b="0" i="0" u="none" strike="noStrike" kern="1200" cap="none" spc="0" normalizeH="0" baseline="0" noProof="0">
                <a:ln>
                  <a:noFill/>
                </a:ln>
                <a:solidFill>
                  <a:srgbClr val="FFFFFF"/>
                </a:solidFill>
                <a:effectLst/>
                <a:uLnTx/>
                <a:uFillTx/>
                <a:latin typeface="Segoe UI"/>
                <a:ea typeface="+mn-ea"/>
                <a:cs typeface="+mn-cs"/>
              </a:rPr>
              <a:t>Classification</a:t>
            </a:r>
          </a:p>
          <a:p>
            <a:pPr marL="0" marR="0" lvl="0" indent="0" algn="ctr" defTabSz="914005" rtl="0" eaLnBrk="0" fontAlgn="base" latinLnBrk="0" hangingPunct="0">
              <a:lnSpc>
                <a:spcPct val="100000"/>
              </a:lnSpc>
              <a:spcBef>
                <a:spcPct val="0"/>
              </a:spcBef>
              <a:spcAft>
                <a:spcPct val="0"/>
              </a:spcAft>
              <a:buClrTx/>
              <a:buSzTx/>
              <a:buFontTx/>
              <a:buNone/>
              <a:tabLst/>
              <a:defRPr/>
            </a:pPr>
            <a:r>
              <a:rPr kumimoji="0" lang="nb-NO" sz="1078" b="0" i="0" u="none" strike="noStrike" kern="1200" cap="none" spc="0" normalizeH="0" baseline="0" noProof="0">
                <a:ln>
                  <a:noFill/>
                </a:ln>
                <a:solidFill>
                  <a:srgbClr val="FFFFFF"/>
                </a:solidFill>
                <a:effectLst/>
                <a:uLnTx/>
                <a:uFillTx/>
                <a:latin typeface="Segoe UI"/>
                <a:ea typeface="+mn-ea"/>
                <a:cs typeface="+mn-cs"/>
              </a:rPr>
              <a:t>Operator</a:t>
            </a:r>
          </a:p>
        </p:txBody>
      </p:sp>
      <p:sp>
        <p:nvSpPr>
          <p:cNvPr id="6" name="Rounded Rectangle 5"/>
          <p:cNvSpPr/>
          <p:nvPr/>
        </p:nvSpPr>
        <p:spPr>
          <a:xfrm>
            <a:off x="8567741" y="5147801"/>
            <a:ext cx="913903" cy="531773"/>
          </a:xfrm>
          <a:prstGeom prst="roundRect">
            <a:avLst/>
          </a:prstGeom>
          <a:solidFill>
            <a:srgbClr val="00356C">
              <a:alpha val="76000"/>
            </a:srgbClr>
          </a:solidFill>
          <a:effectLst>
            <a:reflection blurRad="1270000" stA="4500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05" rtl="0" eaLnBrk="0" fontAlgn="base" latinLnBrk="0" hangingPunct="0">
              <a:lnSpc>
                <a:spcPct val="100000"/>
              </a:lnSpc>
              <a:spcBef>
                <a:spcPct val="0"/>
              </a:spcBef>
              <a:spcAft>
                <a:spcPct val="0"/>
              </a:spcAft>
              <a:buClrTx/>
              <a:buSzTx/>
              <a:buFontTx/>
              <a:buNone/>
              <a:tabLst/>
              <a:defRPr/>
            </a:pPr>
            <a:r>
              <a:rPr kumimoji="0" lang="nb-NO" sz="1100" b="0" i="0" u="none" strike="noStrike" kern="1200" cap="none" spc="0" normalizeH="0" baseline="0" noProof="0">
                <a:ln>
                  <a:noFill/>
                </a:ln>
                <a:solidFill>
                  <a:srgbClr val="FFFFFF"/>
                </a:solidFill>
                <a:effectLst/>
                <a:uLnTx/>
                <a:uFillTx/>
                <a:latin typeface="Segoe UI"/>
                <a:ea typeface="+mn-ea"/>
                <a:cs typeface="+mn-cs"/>
              </a:rPr>
              <a:t>Document summary</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7" name="Rounded Rectangle 6"/>
          <p:cNvSpPr/>
          <p:nvPr/>
        </p:nvSpPr>
        <p:spPr>
          <a:xfrm>
            <a:off x="2534544" y="5119912"/>
            <a:ext cx="817306" cy="533110"/>
          </a:xfrm>
          <a:prstGeom prst="roundRect">
            <a:avLst/>
          </a:prstGeom>
          <a:solidFill>
            <a:srgbClr val="00356C">
              <a:alpha val="76000"/>
            </a:srgbClr>
          </a:solidFill>
          <a:effectLst>
            <a:reflection blurRad="1270000" stA="4500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05" rtl="0" eaLnBrk="0" fontAlgn="base" latinLnBrk="0" hangingPunct="0">
              <a:lnSpc>
                <a:spcPct val="100000"/>
              </a:lnSpc>
              <a:spcBef>
                <a:spcPct val="0"/>
              </a:spcBef>
              <a:spcAft>
                <a:spcPct val="0"/>
              </a:spcAft>
              <a:buClrTx/>
              <a:buSzTx/>
              <a:buFontTx/>
              <a:buNone/>
              <a:tabLst/>
              <a:defRPr/>
            </a:pPr>
            <a:r>
              <a:rPr kumimoji="0" lang="nb-NO" sz="1100" b="0" i="0" u="none" strike="noStrike" kern="1200" cap="none" spc="0" normalizeH="0" baseline="0" noProof="0">
                <a:ln>
                  <a:noFill/>
                </a:ln>
                <a:solidFill>
                  <a:srgbClr val="FFFFFF"/>
                </a:solidFill>
                <a:effectLst/>
                <a:uLnTx/>
                <a:uFillTx/>
                <a:latin typeface="Segoe UI"/>
                <a:ea typeface="+mn-ea"/>
                <a:cs typeface="+mn-cs"/>
              </a:rPr>
              <a:t>Property</a:t>
            </a:r>
          </a:p>
          <a:p>
            <a:pPr marL="0" marR="0" lvl="0" indent="0" algn="ctr" defTabSz="914005" rtl="0" eaLnBrk="0" fontAlgn="base" latinLnBrk="0" hangingPunct="0">
              <a:lnSpc>
                <a:spcPct val="100000"/>
              </a:lnSpc>
              <a:spcBef>
                <a:spcPct val="0"/>
              </a:spcBef>
              <a:spcAft>
                <a:spcPct val="0"/>
              </a:spcAft>
              <a:buClrTx/>
              <a:buSzTx/>
              <a:buFontTx/>
              <a:buNone/>
              <a:tabLst/>
              <a:defRPr/>
            </a:pPr>
            <a:r>
              <a:rPr kumimoji="0" lang="nb-NO" sz="1100" b="0" i="0" u="none" strike="noStrike" kern="1200" cap="none" spc="0" normalizeH="0" baseline="0" noProof="0">
                <a:ln>
                  <a:noFill/>
                </a:ln>
                <a:solidFill>
                  <a:srgbClr val="FFFFFF"/>
                </a:solidFill>
                <a:effectLst/>
                <a:uLnTx/>
                <a:uFillTx/>
                <a:latin typeface="Segoe UI"/>
                <a:ea typeface="+mn-ea"/>
                <a:cs typeface="+mn-cs"/>
              </a:rPr>
              <a:t>Mapping</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8" name="Rounded Rectangle 7"/>
          <p:cNvSpPr/>
          <p:nvPr/>
        </p:nvSpPr>
        <p:spPr>
          <a:xfrm>
            <a:off x="1307790" y="5097872"/>
            <a:ext cx="913903" cy="533110"/>
          </a:xfrm>
          <a:prstGeom prst="roundRect">
            <a:avLst/>
          </a:prstGeom>
          <a:solidFill>
            <a:srgbClr val="00356C">
              <a:alpha val="76000"/>
            </a:srgbClr>
          </a:solidFill>
          <a:effectLst>
            <a:reflection blurRad="1270000" stA="4500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05"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Document</a:t>
            </a:r>
          </a:p>
          <a:p>
            <a:pPr marL="0" marR="0" lvl="0" indent="0" algn="ctr" defTabSz="914005"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Parser</a:t>
            </a:r>
          </a:p>
        </p:txBody>
      </p:sp>
      <p:sp>
        <p:nvSpPr>
          <p:cNvPr id="9" name="Rounded Rectangle 8"/>
          <p:cNvSpPr/>
          <p:nvPr/>
        </p:nvSpPr>
        <p:spPr>
          <a:xfrm>
            <a:off x="7360028" y="5145033"/>
            <a:ext cx="913903" cy="533110"/>
          </a:xfrm>
          <a:prstGeom prst="roundRect">
            <a:avLst/>
          </a:prstGeom>
          <a:solidFill>
            <a:srgbClr val="00356C">
              <a:alpha val="76000"/>
            </a:srgbClr>
          </a:solidFill>
          <a:effectLst>
            <a:reflection blurRad="1270000" stA="4500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05" rtl="0" eaLnBrk="0" fontAlgn="base" latinLnBrk="0" hangingPunct="0">
              <a:lnSpc>
                <a:spcPct val="100000"/>
              </a:lnSpc>
              <a:spcBef>
                <a:spcPct val="0"/>
              </a:spcBef>
              <a:spcAft>
                <a:spcPct val="0"/>
              </a:spcAft>
              <a:buClrTx/>
              <a:buSzTx/>
              <a:buFontTx/>
              <a:buNone/>
              <a:tabLst/>
              <a:defRPr/>
            </a:pPr>
            <a:r>
              <a:rPr kumimoji="0" lang="nb-NO" sz="1100" b="0" i="0" u="none" strike="noStrike" kern="1200" cap="none" spc="0" normalizeH="0" baseline="0" noProof="0">
                <a:ln>
                  <a:noFill/>
                </a:ln>
                <a:solidFill>
                  <a:srgbClr val="FFFFFF"/>
                </a:solidFill>
                <a:effectLst/>
                <a:uLnTx/>
                <a:uFillTx/>
                <a:latin typeface="Segoe UI"/>
                <a:ea typeface="+mn-ea"/>
                <a:cs typeface="+mn-cs"/>
              </a:rPr>
              <a:t>Custom Entity Extraction</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ounded Rectangle 10"/>
          <p:cNvSpPr/>
          <p:nvPr/>
        </p:nvSpPr>
        <p:spPr>
          <a:xfrm>
            <a:off x="6191105" y="5145033"/>
            <a:ext cx="837744" cy="533110"/>
          </a:xfrm>
          <a:prstGeom prst="roundRect">
            <a:avLst/>
          </a:prstGeom>
          <a:solidFill>
            <a:srgbClr val="00356C">
              <a:alpha val="76000"/>
            </a:srgbClr>
          </a:solidFill>
          <a:effectLst>
            <a:reflection blurRad="1270000" stA="4500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05" rtl="0" eaLnBrk="0" fontAlgn="base" latinLnBrk="0" hangingPunct="0">
              <a:lnSpc>
                <a:spcPct val="100000"/>
              </a:lnSpc>
              <a:spcBef>
                <a:spcPct val="0"/>
              </a:spcBef>
              <a:spcAft>
                <a:spcPct val="0"/>
              </a:spcAft>
              <a:buClrTx/>
              <a:buSzTx/>
              <a:buFontTx/>
              <a:buNone/>
              <a:tabLst/>
              <a:defRPr/>
            </a:pPr>
            <a:r>
              <a:rPr kumimoji="0" lang="nb-NO" sz="1100" b="0" i="0" u="none" strike="noStrike" kern="1200" cap="none" spc="0" normalizeH="0" baseline="0" noProof="0">
                <a:ln>
                  <a:noFill/>
                </a:ln>
                <a:solidFill>
                  <a:srgbClr val="FFFFFF"/>
                </a:solidFill>
                <a:effectLst/>
                <a:uLnTx/>
                <a:uFillTx/>
                <a:latin typeface="Segoe UI"/>
                <a:ea typeface="+mn-ea"/>
                <a:cs typeface="+mn-cs"/>
              </a:rPr>
              <a:t>Word</a:t>
            </a:r>
            <a:r>
              <a:rPr kumimoji="0" lang="nb-NO" sz="1100" b="0" i="0" u="none" strike="noStrike" kern="1200" cap="none" spc="0" normalizeH="0" baseline="0" noProof="0">
                <a:ln>
                  <a:noFill/>
                </a:ln>
                <a:solidFill>
                  <a:srgbClr val="000000"/>
                </a:solidFill>
                <a:effectLst/>
                <a:uLnTx/>
                <a:uFillTx/>
                <a:latin typeface="Segoe UI"/>
                <a:ea typeface="+mn-ea"/>
                <a:cs typeface="+mn-cs"/>
              </a:rPr>
              <a:t> </a:t>
            </a:r>
            <a:r>
              <a:rPr kumimoji="0" lang="nb-NO" sz="1100" b="0" i="0" u="none" strike="noStrike" kern="1200" cap="none" spc="0" normalizeH="0" baseline="0" noProof="0">
                <a:ln>
                  <a:noFill/>
                </a:ln>
                <a:solidFill>
                  <a:srgbClr val="FFFFFF"/>
                </a:solidFill>
                <a:effectLst/>
                <a:uLnTx/>
                <a:uFillTx/>
                <a:latin typeface="Segoe UI"/>
                <a:ea typeface="+mn-ea"/>
                <a:cs typeface="+mn-cs"/>
              </a:rPr>
              <a:t>breaking</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Rounded Rectangle 17"/>
          <p:cNvSpPr/>
          <p:nvPr/>
        </p:nvSpPr>
        <p:spPr>
          <a:xfrm>
            <a:off x="1909970" y="5968209"/>
            <a:ext cx="973907" cy="486510"/>
          </a:xfrm>
          <a:prstGeom prst="roundRect">
            <a:avLst/>
          </a:prstGeom>
          <a:solidFill>
            <a:srgbClr val="00356C">
              <a:alpha val="76000"/>
            </a:srgbClr>
          </a:solidFill>
          <a:effectLst>
            <a:reflection blurRad="1270000" stA="4500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05" rtl="0" eaLnBrk="0" fontAlgn="base" latinLnBrk="0" hangingPunct="0">
              <a:lnSpc>
                <a:spcPct val="100000"/>
              </a:lnSpc>
              <a:spcBef>
                <a:spcPct val="0"/>
              </a:spcBef>
              <a:spcAft>
                <a:spcPct val="0"/>
              </a:spcAft>
              <a:buClrTx/>
              <a:buSzTx/>
              <a:buFontTx/>
              <a:buNone/>
              <a:tabLst/>
              <a:defRPr/>
            </a:pPr>
            <a:r>
              <a:rPr kumimoji="0" lang="nb-NO" sz="1100" b="0" i="0" u="none" strike="noStrike" kern="1200" cap="none" spc="0" normalizeH="0" baseline="0" noProof="0">
                <a:ln>
                  <a:noFill/>
                </a:ln>
                <a:solidFill>
                  <a:srgbClr val="FFFFFF"/>
                </a:solidFill>
                <a:effectLst/>
                <a:uLnTx/>
                <a:uFillTx/>
                <a:latin typeface="Segoe UI"/>
                <a:ea typeface="+mn-ea"/>
                <a:cs typeface="+mn-cs"/>
              </a:rPr>
              <a:t>Ifilter sandbox</a:t>
            </a:r>
          </a:p>
        </p:txBody>
      </p:sp>
      <p:sp>
        <p:nvSpPr>
          <p:cNvPr id="25" name="Rounded Rectangle 24"/>
          <p:cNvSpPr/>
          <p:nvPr/>
        </p:nvSpPr>
        <p:spPr>
          <a:xfrm>
            <a:off x="3659265" y="5127438"/>
            <a:ext cx="844135" cy="533110"/>
          </a:xfrm>
          <a:prstGeom prst="roundRect">
            <a:avLst/>
          </a:prstGeom>
          <a:solidFill>
            <a:srgbClr val="00356C">
              <a:alpha val="76000"/>
            </a:srgbClr>
          </a:solidFill>
          <a:effectLst>
            <a:reflection blurRad="1270000" stA="4500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05"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Language</a:t>
            </a:r>
          </a:p>
          <a:p>
            <a:pPr marL="0" marR="0" lvl="0" indent="0" algn="ctr" defTabSz="914005"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Detection</a:t>
            </a:r>
          </a:p>
        </p:txBody>
      </p:sp>
      <p:sp>
        <p:nvSpPr>
          <p:cNvPr id="26" name="TextBox 25"/>
          <p:cNvSpPr txBox="1"/>
          <p:nvPr/>
        </p:nvSpPr>
        <p:spPr>
          <a:xfrm>
            <a:off x="9940737" y="4047763"/>
            <a:ext cx="769056" cy="422307"/>
          </a:xfrm>
          <a:prstGeom prst="rect">
            <a:avLst/>
          </a:prstGeom>
          <a:noFill/>
        </p:spPr>
        <p:txBody>
          <a:bodyPr wrap="square" lIns="0" tIns="0" rIns="0" bIns="0" rtlCol="0">
            <a:spAutoFit/>
          </a:bodyPr>
          <a:lstStyle/>
          <a:p>
            <a:pPr marL="0" marR="0" lvl="0" indent="0" algn="l" defTabSz="914005" rtl="0" eaLnBrk="0" fontAlgn="base" latinLnBrk="0" hangingPunct="0">
              <a:lnSpc>
                <a:spcPct val="100000"/>
              </a:lnSpc>
              <a:spcBef>
                <a:spcPct val="0"/>
              </a:spcBef>
              <a:spcAft>
                <a:spcPct val="0"/>
              </a:spcAft>
              <a:buClrTx/>
              <a:buSzTx/>
              <a:buFontTx/>
              <a:buNone/>
              <a:tabLst/>
              <a:defRPr/>
            </a:pPr>
            <a:r>
              <a:rPr kumimoji="0" lang="nb-NO" sz="1372" b="0" i="0" u="none" strike="noStrike" kern="1200" cap="none" spc="-70" normalizeH="0" baseline="0" noProof="0">
                <a:ln>
                  <a:noFill/>
                </a:ln>
                <a:solidFill>
                  <a:srgbClr val="FFFFFF"/>
                </a:solidFill>
                <a:effectLst/>
                <a:uLnTx/>
                <a:uFillTx/>
                <a:latin typeface="Segoe UI" panose="020B0502040204020203" pitchFamily="34" charset="0"/>
                <a:ea typeface="+mn-ea"/>
                <a:cs typeface="+mn-cs"/>
              </a:rPr>
              <a:t>Delete</a:t>
            </a:r>
          </a:p>
          <a:p>
            <a:pPr marL="0" marR="0" lvl="0" indent="0" algn="l" defTabSz="914005" rtl="0" eaLnBrk="0" fontAlgn="base" latinLnBrk="0" hangingPunct="0">
              <a:lnSpc>
                <a:spcPct val="100000"/>
              </a:lnSpc>
              <a:spcBef>
                <a:spcPct val="0"/>
              </a:spcBef>
              <a:spcAft>
                <a:spcPct val="0"/>
              </a:spcAft>
              <a:buClrTx/>
              <a:buSzTx/>
              <a:buFontTx/>
              <a:buNone/>
              <a:tabLst/>
              <a:defRPr/>
            </a:pPr>
            <a:r>
              <a:rPr kumimoji="0" lang="nb-NO" sz="1372" b="0" i="0" u="none" strike="noStrike" kern="1200" cap="none" spc="-70" normalizeH="0" baseline="0" noProof="0">
                <a:ln>
                  <a:noFill/>
                </a:ln>
                <a:solidFill>
                  <a:srgbClr val="FFFFFF"/>
                </a:solidFill>
                <a:effectLst/>
                <a:uLnTx/>
                <a:uFillTx/>
                <a:latin typeface="Segoe UI" panose="020B0502040204020203" pitchFamily="34" charset="0"/>
                <a:ea typeface="+mn-ea"/>
                <a:cs typeface="+mn-cs"/>
              </a:rPr>
              <a:t>item</a:t>
            </a:r>
            <a:endParaRPr kumimoji="0" lang="en-US" sz="1372" b="0" i="0" u="none" strike="noStrike" kern="1200" cap="none" spc="-70" normalizeH="0" baseline="0" noProof="0" err="1">
              <a:ln>
                <a:noFill/>
              </a:ln>
              <a:solidFill>
                <a:srgbClr val="FFFFFF"/>
              </a:solidFill>
              <a:effectLst/>
              <a:uLnTx/>
              <a:uFillTx/>
              <a:latin typeface="Segoe UI" panose="020B0502040204020203" pitchFamily="34" charset="0"/>
              <a:ea typeface="+mn-ea"/>
              <a:cs typeface="+mn-cs"/>
            </a:endParaRPr>
          </a:p>
        </p:txBody>
      </p:sp>
      <p:cxnSp>
        <p:nvCxnSpPr>
          <p:cNvPr id="32" name="Curved Connector 31"/>
          <p:cNvCxnSpPr/>
          <p:nvPr/>
        </p:nvCxnSpPr>
        <p:spPr>
          <a:xfrm rot="10800000" flipV="1">
            <a:off x="546752" y="2770769"/>
            <a:ext cx="20423" cy="2745351"/>
          </a:xfrm>
          <a:prstGeom prst="curvedConnector4">
            <a:avLst>
              <a:gd name="adj1" fmla="val 2004209"/>
              <a:gd name="adj2" fmla="val 99506"/>
            </a:avLst>
          </a:prstGeom>
          <a:ln w="38100">
            <a:solidFill>
              <a:schemeClr val="bg1"/>
            </a:solidFill>
            <a:tailEnd type="stealth" w="lg" len="lg"/>
          </a:ln>
        </p:spPr>
        <p:style>
          <a:lnRef idx="3">
            <a:schemeClr val="accent6"/>
          </a:lnRef>
          <a:fillRef idx="0">
            <a:schemeClr val="accent6"/>
          </a:fillRef>
          <a:effectRef idx="2">
            <a:schemeClr val="accent6"/>
          </a:effectRef>
          <a:fontRef idx="minor">
            <a:schemeClr val="tx1"/>
          </a:fontRef>
        </p:style>
      </p:cxnSp>
      <p:sp>
        <p:nvSpPr>
          <p:cNvPr id="33" name="Rectangle 32"/>
          <p:cNvSpPr/>
          <p:nvPr/>
        </p:nvSpPr>
        <p:spPr>
          <a:xfrm>
            <a:off x="556964" y="2289920"/>
            <a:ext cx="1206660" cy="1004053"/>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91179" tIns="45590" rIns="91179" bIns="91179" rtlCol="0" anchor="ctr" anchorCtr="0"/>
          <a:lstStyle/>
          <a:p>
            <a:pPr marL="0" marR="0" lvl="0" indent="0" algn="l" defTabSz="91165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alpha val="99000"/>
                  </a:srgbClr>
                </a:solidFill>
                <a:effectLst/>
                <a:uLnTx/>
                <a:uFillTx/>
                <a:latin typeface="Segoe UI"/>
                <a:ea typeface="+mn-ea"/>
                <a:cs typeface="+mn-cs"/>
              </a:rPr>
              <a:t>Crawler</a:t>
            </a:r>
          </a:p>
        </p:txBody>
      </p:sp>
      <p:sp>
        <p:nvSpPr>
          <p:cNvPr id="58" name="Rectangle 57"/>
          <p:cNvSpPr/>
          <p:nvPr/>
        </p:nvSpPr>
        <p:spPr>
          <a:xfrm>
            <a:off x="10621238" y="4047762"/>
            <a:ext cx="1206660" cy="244043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179" tIns="45590" rIns="91179" bIns="91179" rtlCol="0" anchor="ctr" anchorCtr="0"/>
          <a:lstStyle/>
          <a:p>
            <a:pPr marL="0" marR="0" lvl="0" indent="0" algn="l" defTabSz="91165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alpha val="99000"/>
                  </a:srgbClr>
                </a:solidFill>
                <a:effectLst/>
                <a:uLnTx/>
                <a:uFillTx/>
                <a:latin typeface="Segoe UI"/>
                <a:ea typeface="+mn-ea"/>
                <a:cs typeface="+mn-cs"/>
              </a:rPr>
              <a:t>Index</a:t>
            </a:r>
          </a:p>
        </p:txBody>
      </p:sp>
      <p:sp>
        <p:nvSpPr>
          <p:cNvPr id="59" name="Rounded Rectangle 58"/>
          <p:cNvSpPr/>
          <p:nvPr/>
        </p:nvSpPr>
        <p:spPr>
          <a:xfrm>
            <a:off x="1300239" y="4284736"/>
            <a:ext cx="913903" cy="533110"/>
          </a:xfrm>
          <a:prstGeom prst="roundRect">
            <a:avLst/>
          </a:prstGeom>
          <a:solidFill>
            <a:srgbClr val="00356C">
              <a:alpha val="76000"/>
            </a:srgbClr>
          </a:solidFill>
          <a:effectLst>
            <a:reflection blurRad="1270000" stA="4500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05" rtl="0" eaLnBrk="0" fontAlgn="base" latinLnBrk="0" hangingPunct="0">
              <a:lnSpc>
                <a:spcPct val="100000"/>
              </a:lnSpc>
              <a:spcBef>
                <a:spcPct val="0"/>
              </a:spcBef>
              <a:spcAft>
                <a:spcPct val="0"/>
              </a:spcAft>
              <a:buClrTx/>
              <a:buSzTx/>
              <a:buFontTx/>
              <a:buNone/>
              <a:tabLst/>
              <a:defRPr/>
            </a:pPr>
            <a:r>
              <a:rPr kumimoji="0" lang="nb-NO" sz="980" b="0" i="0" u="none" strike="noStrike" kern="1200" cap="none" spc="0" normalizeH="0" baseline="0" noProof="0">
                <a:ln>
                  <a:noFill/>
                </a:ln>
                <a:solidFill>
                  <a:srgbClr val="FFFFFF"/>
                </a:solidFill>
                <a:effectLst/>
                <a:uLnTx/>
                <a:uFillTx/>
                <a:latin typeface="Segoe UI"/>
                <a:ea typeface="+mn-ea"/>
                <a:cs typeface="+mn-cs"/>
              </a:rPr>
              <a:t>Delete Links</a:t>
            </a:r>
            <a:endParaRPr kumimoji="0" lang="en-US" sz="1175" b="0" i="0" u="none" strike="noStrike" kern="1200" cap="none" spc="0" normalizeH="0" baseline="0" noProof="0">
              <a:ln>
                <a:noFill/>
              </a:ln>
              <a:solidFill>
                <a:srgbClr val="FFFFFF"/>
              </a:solidFill>
              <a:effectLst/>
              <a:uLnTx/>
              <a:uFillTx/>
              <a:latin typeface="Segoe UI"/>
              <a:ea typeface="+mn-ea"/>
              <a:cs typeface="+mn-cs"/>
            </a:endParaRPr>
          </a:p>
        </p:txBody>
      </p:sp>
      <p:cxnSp>
        <p:nvCxnSpPr>
          <p:cNvPr id="61" name="Curved Connector 60"/>
          <p:cNvCxnSpPr>
            <a:endCxn id="59" idx="1"/>
          </p:cNvCxnSpPr>
          <p:nvPr/>
        </p:nvCxnSpPr>
        <p:spPr>
          <a:xfrm rot="5400000" flipH="1" flipV="1">
            <a:off x="586783" y="4694929"/>
            <a:ext cx="857092" cy="569816"/>
          </a:xfrm>
          <a:prstGeom prst="curvedConnector2">
            <a:avLst/>
          </a:prstGeom>
          <a:ln w="38100">
            <a:solidFill>
              <a:schemeClr val="bg1"/>
            </a:solidFill>
            <a:tailEnd type="stealth" w="lg" len="lg"/>
          </a:ln>
        </p:spPr>
        <p:style>
          <a:lnRef idx="3">
            <a:schemeClr val="accent6"/>
          </a:lnRef>
          <a:fillRef idx="0">
            <a:schemeClr val="accent6"/>
          </a:fillRef>
          <a:effectRef idx="2">
            <a:schemeClr val="accent6"/>
          </a:effectRef>
          <a:fontRef idx="minor">
            <a:schemeClr val="tx1"/>
          </a:fontRef>
        </p:style>
      </p:cxnSp>
      <p:cxnSp>
        <p:nvCxnSpPr>
          <p:cNvPr id="64" name="Curved Connector 63"/>
          <p:cNvCxnSpPr>
            <a:stCxn id="59" idx="3"/>
          </p:cNvCxnSpPr>
          <p:nvPr/>
        </p:nvCxnSpPr>
        <p:spPr>
          <a:xfrm flipV="1">
            <a:off x="2214141" y="4542763"/>
            <a:ext cx="8407097" cy="8528"/>
          </a:xfrm>
          <a:prstGeom prst="straightConnector1">
            <a:avLst/>
          </a:prstGeom>
          <a:ln w="38100">
            <a:solidFill>
              <a:schemeClr val="bg1"/>
            </a:solidFill>
            <a:tailEnd type="stealth" w="lg" len="lg"/>
          </a:ln>
        </p:spPr>
        <p:style>
          <a:lnRef idx="3">
            <a:schemeClr val="accent6"/>
          </a:lnRef>
          <a:fillRef idx="0">
            <a:schemeClr val="accent6"/>
          </a:fillRef>
          <a:effectRef idx="2">
            <a:schemeClr val="accent6"/>
          </a:effectRef>
          <a:fontRef idx="minor">
            <a:schemeClr val="tx1"/>
          </a:fontRef>
        </p:style>
      </p:cxnSp>
      <p:cxnSp>
        <p:nvCxnSpPr>
          <p:cNvPr id="76" name="Curved Connector 75"/>
          <p:cNvCxnSpPr/>
          <p:nvPr/>
        </p:nvCxnSpPr>
        <p:spPr>
          <a:xfrm>
            <a:off x="2214141" y="5386467"/>
            <a:ext cx="319153" cy="0"/>
          </a:xfrm>
          <a:prstGeom prst="straightConnector1">
            <a:avLst/>
          </a:prstGeom>
          <a:ln w="38100">
            <a:solidFill>
              <a:schemeClr val="bg1"/>
            </a:solidFill>
            <a:tailEnd type="stealth" w="lg" len="lg"/>
          </a:ln>
        </p:spPr>
        <p:style>
          <a:lnRef idx="3">
            <a:schemeClr val="accent6"/>
          </a:lnRef>
          <a:fillRef idx="0">
            <a:schemeClr val="accent6"/>
          </a:fillRef>
          <a:effectRef idx="2">
            <a:schemeClr val="accent6"/>
          </a:effectRef>
          <a:fontRef idx="minor">
            <a:schemeClr val="tx1"/>
          </a:fontRef>
        </p:style>
      </p:cxnSp>
      <p:cxnSp>
        <p:nvCxnSpPr>
          <p:cNvPr id="94" name="Curved Connector 93"/>
          <p:cNvCxnSpPr/>
          <p:nvPr/>
        </p:nvCxnSpPr>
        <p:spPr>
          <a:xfrm flipV="1">
            <a:off x="740366" y="5408910"/>
            <a:ext cx="586630" cy="1290"/>
          </a:xfrm>
          <a:prstGeom prst="curvedConnector3">
            <a:avLst>
              <a:gd name="adj1" fmla="val 50000"/>
            </a:avLst>
          </a:prstGeom>
          <a:ln w="38100">
            <a:solidFill>
              <a:schemeClr val="bg1"/>
            </a:solidFill>
            <a:tailEnd type="stealth" w="lg" len="lg"/>
          </a:ln>
        </p:spPr>
        <p:style>
          <a:lnRef idx="3">
            <a:schemeClr val="accent6"/>
          </a:lnRef>
          <a:fillRef idx="0">
            <a:schemeClr val="accent6"/>
          </a:fillRef>
          <a:effectRef idx="2">
            <a:schemeClr val="accent6"/>
          </a:effectRef>
          <a:fontRef idx="minor">
            <a:schemeClr val="tx1"/>
          </a:fontRef>
        </p:style>
      </p:cxnSp>
      <p:cxnSp>
        <p:nvCxnSpPr>
          <p:cNvPr id="103" name="Curved Connector 102"/>
          <p:cNvCxnSpPr>
            <a:stCxn id="6" idx="3"/>
            <a:endCxn id="58" idx="1"/>
          </p:cNvCxnSpPr>
          <p:nvPr/>
        </p:nvCxnSpPr>
        <p:spPr>
          <a:xfrm flipV="1">
            <a:off x="9481644" y="5267981"/>
            <a:ext cx="1139595" cy="145707"/>
          </a:xfrm>
          <a:prstGeom prst="straightConnector1">
            <a:avLst/>
          </a:prstGeom>
          <a:ln w="38100">
            <a:solidFill>
              <a:schemeClr val="bg1"/>
            </a:solidFill>
            <a:tailEnd type="stealth" w="lg" len="lg"/>
          </a:ln>
        </p:spPr>
        <p:style>
          <a:lnRef idx="3">
            <a:schemeClr val="accent6"/>
          </a:lnRef>
          <a:fillRef idx="0">
            <a:schemeClr val="accent6"/>
          </a:fillRef>
          <a:effectRef idx="2">
            <a:schemeClr val="accent6"/>
          </a:effectRef>
          <a:fontRef idx="minor">
            <a:schemeClr val="tx1"/>
          </a:fontRef>
        </p:style>
      </p:cxnSp>
      <p:sp>
        <p:nvSpPr>
          <p:cNvPr id="108" name="TextBox 107"/>
          <p:cNvSpPr txBox="1"/>
          <p:nvPr/>
        </p:nvSpPr>
        <p:spPr>
          <a:xfrm>
            <a:off x="9875177" y="5417030"/>
            <a:ext cx="758015" cy="542966"/>
          </a:xfrm>
          <a:prstGeom prst="rect">
            <a:avLst/>
          </a:prstGeom>
          <a:noFill/>
        </p:spPr>
        <p:txBody>
          <a:bodyPr wrap="square" lIns="0" tIns="0" rIns="0" bIns="0" rtlCol="0">
            <a:spAutoFit/>
          </a:bodyPr>
          <a:lstStyle/>
          <a:p>
            <a:pPr marL="0" marR="0" lvl="0" indent="0" algn="l" defTabSz="914005" rtl="0" eaLnBrk="0" fontAlgn="base" latinLnBrk="0" hangingPunct="0">
              <a:lnSpc>
                <a:spcPct val="100000"/>
              </a:lnSpc>
              <a:spcBef>
                <a:spcPct val="0"/>
              </a:spcBef>
              <a:spcAft>
                <a:spcPct val="0"/>
              </a:spcAft>
              <a:buClrTx/>
              <a:buSzTx/>
              <a:buFontTx/>
              <a:buNone/>
              <a:tabLst/>
              <a:defRPr/>
            </a:pPr>
            <a:r>
              <a:rPr kumimoji="0" lang="nb-NO" sz="1176" b="0" i="0" u="none" strike="noStrike" kern="1200" cap="none" spc="-70" normalizeH="0" baseline="0" noProof="0">
                <a:ln>
                  <a:noFill/>
                </a:ln>
                <a:solidFill>
                  <a:srgbClr val="FFFFFF"/>
                </a:solidFill>
                <a:effectLst/>
                <a:uLnTx/>
                <a:uFillTx/>
                <a:latin typeface="Segoe UI" panose="020B0502040204020203" pitchFamily="34" charset="0"/>
                <a:ea typeface="+mn-ea"/>
                <a:cs typeface="+mn-cs"/>
              </a:rPr>
              <a:t>Insert new</a:t>
            </a:r>
          </a:p>
          <a:p>
            <a:pPr marL="0" marR="0" lvl="0" indent="0" algn="l" defTabSz="914005" rtl="0" eaLnBrk="0" fontAlgn="base" latinLnBrk="0" hangingPunct="0">
              <a:lnSpc>
                <a:spcPct val="100000"/>
              </a:lnSpc>
              <a:spcBef>
                <a:spcPct val="0"/>
              </a:spcBef>
              <a:spcAft>
                <a:spcPct val="0"/>
              </a:spcAft>
              <a:buClrTx/>
              <a:buSzTx/>
              <a:buFontTx/>
              <a:buNone/>
              <a:tabLst/>
              <a:defRPr/>
            </a:pPr>
            <a:r>
              <a:rPr kumimoji="0" lang="nb-NO" sz="1176" b="0" i="0" u="none" strike="noStrike" kern="1200" cap="none" spc="-70" normalizeH="0" baseline="0" noProof="0">
                <a:ln>
                  <a:noFill/>
                </a:ln>
                <a:solidFill>
                  <a:srgbClr val="FFFFFF"/>
                </a:solidFill>
                <a:effectLst/>
                <a:uLnTx/>
                <a:uFillTx/>
                <a:latin typeface="Segoe UI" panose="020B0502040204020203" pitchFamily="34" charset="0"/>
                <a:ea typeface="+mn-ea"/>
                <a:cs typeface="+mn-cs"/>
              </a:rPr>
              <a:t> or updated</a:t>
            </a:r>
          </a:p>
          <a:p>
            <a:pPr marL="0" marR="0" lvl="0" indent="0" algn="l" defTabSz="914005" rtl="0" eaLnBrk="0" fontAlgn="base" latinLnBrk="0" hangingPunct="0">
              <a:lnSpc>
                <a:spcPct val="100000"/>
              </a:lnSpc>
              <a:spcBef>
                <a:spcPct val="0"/>
              </a:spcBef>
              <a:spcAft>
                <a:spcPct val="0"/>
              </a:spcAft>
              <a:buClrTx/>
              <a:buSzTx/>
              <a:buFontTx/>
              <a:buNone/>
              <a:tabLst/>
              <a:defRPr/>
            </a:pPr>
            <a:r>
              <a:rPr kumimoji="0" lang="nb-NO" sz="1176" b="0" i="0" u="none" strike="noStrike" kern="1200" cap="none" spc="-70" normalizeH="0" baseline="0" noProof="0">
                <a:ln>
                  <a:noFill/>
                </a:ln>
                <a:solidFill>
                  <a:srgbClr val="FFFFFF"/>
                </a:solidFill>
                <a:effectLst/>
                <a:uLnTx/>
                <a:uFillTx/>
                <a:latin typeface="Segoe UI" panose="020B0502040204020203" pitchFamily="34" charset="0"/>
                <a:ea typeface="+mn-ea"/>
                <a:cs typeface="+mn-cs"/>
              </a:rPr>
              <a:t>item</a:t>
            </a:r>
            <a:endParaRPr kumimoji="0" lang="en-US" sz="1176" b="0" i="0" u="none" strike="noStrike" kern="1200" cap="none" spc="-70" normalizeH="0" baseline="0" noProof="0" err="1">
              <a:ln>
                <a:noFill/>
              </a:ln>
              <a:solidFill>
                <a:srgbClr val="FFFFFF"/>
              </a:solidFill>
              <a:effectLst/>
              <a:uLnTx/>
              <a:uFillTx/>
              <a:latin typeface="Segoe UI" panose="020B0502040204020203" pitchFamily="34" charset="0"/>
              <a:ea typeface="+mn-ea"/>
              <a:cs typeface="+mn-cs"/>
            </a:endParaRPr>
          </a:p>
        </p:txBody>
      </p:sp>
      <p:sp>
        <p:nvSpPr>
          <p:cNvPr id="110" name="Rectangle 109"/>
          <p:cNvSpPr/>
          <p:nvPr/>
        </p:nvSpPr>
        <p:spPr bwMode="auto">
          <a:xfrm>
            <a:off x="688623" y="4047762"/>
            <a:ext cx="8874615" cy="2440436"/>
          </a:xfrm>
          <a:prstGeom prst="rect">
            <a:avLst/>
          </a:prstGeom>
          <a:noFill/>
          <a:ln w="25400">
            <a:solidFill>
              <a:srgbClr val="7FBA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86" tIns="45693" rIns="91386" bIns="45693" numCol="1" rtlCol="0" anchor="ctr" anchorCtr="0" compatLnSpc="1">
            <a:prstTxWarp prst="textNoShape">
              <a:avLst/>
            </a:prstTxWarp>
          </a:bodyPr>
          <a:lstStyle/>
          <a:p>
            <a:pPr marL="0" marR="0" lvl="0" indent="0" algn="ctr" defTabSz="913562" rtl="0" eaLnBrk="0" fontAlgn="base" latinLnBrk="0" hangingPunct="0">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 name="Rounded Rectangle 44"/>
          <p:cNvSpPr/>
          <p:nvPr/>
        </p:nvSpPr>
        <p:spPr>
          <a:xfrm>
            <a:off x="868217" y="5966783"/>
            <a:ext cx="977084" cy="480904"/>
          </a:xfrm>
          <a:prstGeom prst="roundRect">
            <a:avLst/>
          </a:prstGeom>
          <a:solidFill>
            <a:schemeClr val="accent3">
              <a:alpha val="76000"/>
            </a:schemeClr>
          </a:solidFill>
          <a:effectLst>
            <a:reflection blurRad="1270000" stA="4500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05" rtl="0" eaLnBrk="0" fontAlgn="base" latinLnBrk="0" hangingPunct="0">
              <a:lnSpc>
                <a:spcPct val="100000"/>
              </a:lnSpc>
              <a:spcBef>
                <a:spcPct val="0"/>
              </a:spcBef>
              <a:spcAft>
                <a:spcPct val="0"/>
              </a:spcAft>
              <a:buClrTx/>
              <a:buSzTx/>
              <a:buFontTx/>
              <a:buNone/>
              <a:tabLst/>
              <a:defRPr/>
            </a:pPr>
            <a:r>
              <a:rPr kumimoji="0" lang="nb-NO" sz="1029" b="0" i="0" u="none" strike="noStrike" kern="1200" cap="none" spc="0" normalizeH="0" baseline="0" noProof="0">
                <a:ln>
                  <a:noFill/>
                </a:ln>
                <a:solidFill>
                  <a:srgbClr val="FFFFFF"/>
                </a:solidFill>
                <a:effectLst/>
                <a:uLnTx/>
                <a:uFillTx/>
                <a:latin typeface="Segoe UI"/>
                <a:ea typeface="+mn-ea"/>
                <a:cs typeface="+mn-cs"/>
              </a:rPr>
              <a:t>Excel Format Handler</a:t>
            </a:r>
          </a:p>
        </p:txBody>
      </p:sp>
      <p:cxnSp>
        <p:nvCxnSpPr>
          <p:cNvPr id="46" name="Curved Connector 45"/>
          <p:cNvCxnSpPr>
            <a:endCxn id="18" idx="0"/>
          </p:cNvCxnSpPr>
          <p:nvPr/>
        </p:nvCxnSpPr>
        <p:spPr>
          <a:xfrm>
            <a:off x="1851804" y="5625323"/>
            <a:ext cx="545118" cy="342887"/>
          </a:xfrm>
          <a:prstGeom prst="straightConnector1">
            <a:avLst/>
          </a:prstGeom>
          <a:ln w="38100">
            <a:solidFill>
              <a:schemeClr val="bg1"/>
            </a:solidFill>
            <a:tailEnd type="stealth" w="lg" len="lg"/>
          </a:ln>
        </p:spPr>
        <p:style>
          <a:lnRef idx="3">
            <a:schemeClr val="accent6"/>
          </a:lnRef>
          <a:fillRef idx="0">
            <a:schemeClr val="accent6"/>
          </a:fillRef>
          <a:effectRef idx="2">
            <a:schemeClr val="accent6"/>
          </a:effectRef>
          <a:fontRef idx="minor">
            <a:schemeClr val="tx1"/>
          </a:fontRef>
        </p:style>
      </p:cxnSp>
      <p:cxnSp>
        <p:nvCxnSpPr>
          <p:cNvPr id="49" name="Curved Connector 45"/>
          <p:cNvCxnSpPr>
            <a:stCxn id="8" idx="2"/>
          </p:cNvCxnSpPr>
          <p:nvPr/>
        </p:nvCxnSpPr>
        <p:spPr>
          <a:xfrm flipH="1">
            <a:off x="1243123" y="5630984"/>
            <a:ext cx="521619" cy="338895"/>
          </a:xfrm>
          <a:prstGeom prst="straightConnector1">
            <a:avLst/>
          </a:prstGeom>
          <a:ln w="38100">
            <a:solidFill>
              <a:schemeClr val="bg1"/>
            </a:solidFill>
            <a:tailEnd type="stealth" w="lg" len="lg"/>
          </a:ln>
        </p:spPr>
        <p:style>
          <a:lnRef idx="3">
            <a:schemeClr val="accent6"/>
          </a:lnRef>
          <a:fillRef idx="0">
            <a:schemeClr val="accent6"/>
          </a:fillRef>
          <a:effectRef idx="2">
            <a:schemeClr val="accent6"/>
          </a:effectRef>
          <a:fontRef idx="minor">
            <a:schemeClr val="tx1"/>
          </a:fontRef>
        </p:style>
      </p:cxnSp>
      <p:cxnSp>
        <p:nvCxnSpPr>
          <p:cNvPr id="66" name="Curved Connector 75"/>
          <p:cNvCxnSpPr/>
          <p:nvPr/>
        </p:nvCxnSpPr>
        <p:spPr>
          <a:xfrm>
            <a:off x="3351851" y="5393993"/>
            <a:ext cx="319153" cy="0"/>
          </a:xfrm>
          <a:prstGeom prst="straightConnector1">
            <a:avLst/>
          </a:prstGeom>
          <a:ln w="38100">
            <a:solidFill>
              <a:schemeClr val="bg1"/>
            </a:solidFill>
            <a:tailEnd type="stealth" w="lg" len="lg"/>
          </a:ln>
        </p:spPr>
        <p:style>
          <a:lnRef idx="3">
            <a:schemeClr val="accent6"/>
          </a:lnRef>
          <a:fillRef idx="0">
            <a:schemeClr val="accent6"/>
          </a:fillRef>
          <a:effectRef idx="2">
            <a:schemeClr val="accent6"/>
          </a:effectRef>
          <a:fontRef idx="minor">
            <a:schemeClr val="tx1"/>
          </a:fontRef>
        </p:style>
      </p:cxnSp>
      <p:cxnSp>
        <p:nvCxnSpPr>
          <p:cNvPr id="68" name="Curved Connector 75"/>
          <p:cNvCxnSpPr/>
          <p:nvPr/>
        </p:nvCxnSpPr>
        <p:spPr>
          <a:xfrm>
            <a:off x="4503400" y="5409652"/>
            <a:ext cx="319153" cy="0"/>
          </a:xfrm>
          <a:prstGeom prst="straightConnector1">
            <a:avLst/>
          </a:prstGeom>
          <a:ln w="38100">
            <a:solidFill>
              <a:schemeClr val="bg1"/>
            </a:solidFill>
            <a:tailEnd type="stealth" w="lg" len="lg"/>
          </a:ln>
        </p:spPr>
        <p:style>
          <a:lnRef idx="3">
            <a:schemeClr val="accent6"/>
          </a:lnRef>
          <a:fillRef idx="0">
            <a:schemeClr val="accent6"/>
          </a:fillRef>
          <a:effectRef idx="2">
            <a:schemeClr val="accent6"/>
          </a:effectRef>
          <a:fontRef idx="minor">
            <a:schemeClr val="tx1"/>
          </a:fontRef>
        </p:style>
      </p:cxnSp>
      <p:cxnSp>
        <p:nvCxnSpPr>
          <p:cNvPr id="74" name="Curved Connector 75"/>
          <p:cNvCxnSpPr/>
          <p:nvPr/>
        </p:nvCxnSpPr>
        <p:spPr>
          <a:xfrm>
            <a:off x="5871953" y="5393993"/>
            <a:ext cx="319153" cy="0"/>
          </a:xfrm>
          <a:prstGeom prst="straightConnector1">
            <a:avLst/>
          </a:prstGeom>
          <a:ln w="38100">
            <a:solidFill>
              <a:schemeClr val="bg1"/>
            </a:solidFill>
            <a:tailEnd type="stealth" w="lg" len="lg"/>
          </a:ln>
        </p:spPr>
        <p:style>
          <a:lnRef idx="3">
            <a:schemeClr val="accent6"/>
          </a:lnRef>
          <a:fillRef idx="0">
            <a:schemeClr val="accent6"/>
          </a:fillRef>
          <a:effectRef idx="2">
            <a:schemeClr val="accent6"/>
          </a:effectRef>
          <a:fontRef idx="minor">
            <a:schemeClr val="tx1"/>
          </a:fontRef>
        </p:style>
      </p:cxnSp>
      <p:cxnSp>
        <p:nvCxnSpPr>
          <p:cNvPr id="77" name="Curved Connector 75"/>
          <p:cNvCxnSpPr/>
          <p:nvPr/>
        </p:nvCxnSpPr>
        <p:spPr>
          <a:xfrm>
            <a:off x="7028850" y="5417866"/>
            <a:ext cx="319153" cy="0"/>
          </a:xfrm>
          <a:prstGeom prst="straightConnector1">
            <a:avLst/>
          </a:prstGeom>
          <a:ln w="38100">
            <a:solidFill>
              <a:schemeClr val="bg1"/>
            </a:solidFill>
            <a:tailEnd type="stealth" w="lg" len="lg"/>
          </a:ln>
        </p:spPr>
        <p:style>
          <a:lnRef idx="3">
            <a:schemeClr val="accent6"/>
          </a:lnRef>
          <a:fillRef idx="0">
            <a:schemeClr val="accent6"/>
          </a:fillRef>
          <a:effectRef idx="2">
            <a:schemeClr val="accent6"/>
          </a:effectRef>
          <a:fontRef idx="minor">
            <a:schemeClr val="tx1"/>
          </a:fontRef>
        </p:style>
      </p:cxnSp>
      <p:cxnSp>
        <p:nvCxnSpPr>
          <p:cNvPr id="82" name="Curved Connector 75"/>
          <p:cNvCxnSpPr/>
          <p:nvPr/>
        </p:nvCxnSpPr>
        <p:spPr>
          <a:xfrm>
            <a:off x="8273931" y="5417866"/>
            <a:ext cx="319153" cy="0"/>
          </a:xfrm>
          <a:prstGeom prst="straightConnector1">
            <a:avLst/>
          </a:prstGeom>
          <a:ln w="38100">
            <a:solidFill>
              <a:schemeClr val="bg1"/>
            </a:solidFill>
            <a:tailEnd type="stealth" w="lg" len="lg"/>
          </a:ln>
        </p:spPr>
        <p:style>
          <a:lnRef idx="3">
            <a:schemeClr val="accent6"/>
          </a:lnRef>
          <a:fillRef idx="0">
            <a:schemeClr val="accent6"/>
          </a:fillRef>
          <a:effectRef idx="2">
            <a:schemeClr val="accent6"/>
          </a:effectRef>
          <a:fontRef idx="minor">
            <a:schemeClr val="tx1"/>
          </a:fontRef>
        </p:style>
      </p:cxnSp>
      <p:sp>
        <p:nvSpPr>
          <p:cNvPr id="2" name="Rectangle 1"/>
          <p:cNvSpPr/>
          <p:nvPr/>
        </p:nvSpPr>
        <p:spPr>
          <a:xfrm>
            <a:off x="3935051" y="3316515"/>
            <a:ext cx="4338880" cy="369332"/>
          </a:xfrm>
          <a:prstGeom prst="rect">
            <a:avLst/>
          </a:prstGeom>
        </p:spPr>
        <p:txBody>
          <a:bodyPr wrap="non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mn-cs"/>
              </a:rPr>
              <a:t>DLP content detection flow in SharePoint</a:t>
            </a:r>
          </a:p>
        </p:txBody>
      </p:sp>
      <p:sp>
        <p:nvSpPr>
          <p:cNvPr id="35" name="Rectangle 34"/>
          <p:cNvSpPr/>
          <p:nvPr/>
        </p:nvSpPr>
        <p:spPr>
          <a:xfrm>
            <a:off x="10619650" y="4047762"/>
            <a:ext cx="1206660" cy="2440436"/>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91179" tIns="45590" rIns="91179" bIns="91179" rtlCol="0" anchor="ctr" anchorCtr="0"/>
          <a:lstStyle/>
          <a:p>
            <a:pPr marL="0" marR="0" lvl="0" indent="0" algn="l" defTabSz="91165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alpha val="99000"/>
                  </a:srgbClr>
                </a:solidFill>
                <a:effectLst/>
                <a:uLnTx/>
                <a:uFillTx/>
                <a:latin typeface="Segoe UI"/>
                <a:ea typeface="+mn-ea"/>
                <a:cs typeface="+mn-cs"/>
              </a:rPr>
              <a:t>Index</a:t>
            </a:r>
          </a:p>
        </p:txBody>
      </p:sp>
    </p:spTree>
    <p:extLst>
      <p:ext uri="{BB962C8B-B14F-4D97-AF65-F5344CB8AC3E}">
        <p14:creationId xmlns:p14="http://schemas.microsoft.com/office/powerpoint/2010/main" val="1538991059"/>
      </p:ext>
    </p:extLst>
  </p:cSld>
  <p:clrMapOvr>
    <a:masterClrMapping/>
  </p:clrMapOvr>
</p:sld>
</file>

<file path=ppt/slides/slide39.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chor="t">
            <a:normAutofit/>
          </a:bodyPr>
          <a:lstStyle/>
          <a:p>
            <a:r>
              <a:rPr lang="en-US" dirty="0"/>
              <a:t>How DLP Policies Work</a:t>
            </a:r>
            <a:endParaRPr lang="en-US"/>
          </a:p>
        </p:txBody>
      </p:sp>
      <p:sp>
        <p:nvSpPr>
          <p:cNvPr id="3" name="Content Placeholder 2"/>
          <p:cNvSpPr>
            <a:spLocks noGrp="1"/>
          </p:cNvSpPr>
          <p:nvPr>
            <p:ph type="body" sz="quarter" idx="16"/>
          </p:nvPr>
        </p:nvSpPr>
        <p:spPr/>
        <p:txBody>
          <a:bodyPr>
            <a:normAutofit/>
          </a:bodyPr>
          <a:lstStyle/>
          <a:p>
            <a:r>
              <a:rPr lang="en-US" dirty="0"/>
              <a:t>With a DLP policy, you can:</a:t>
            </a:r>
          </a:p>
          <a:p>
            <a:pPr marL="285750" indent="-285750">
              <a:buFont typeface="Arial" panose="020B0604020202020204" pitchFamily="34" charset="0"/>
              <a:buChar char="•"/>
            </a:pPr>
            <a:r>
              <a:rPr lang="en-US" dirty="0"/>
              <a:t>Identify sensitive information across many locations, such as SharePoint Online, and OneDrive for Business and Exchange Online.</a:t>
            </a:r>
          </a:p>
          <a:p>
            <a:pPr marL="285750" indent="-285750">
              <a:buFont typeface="Arial" panose="020B0604020202020204" pitchFamily="34" charset="0"/>
              <a:buChar char="•"/>
            </a:pPr>
            <a:r>
              <a:rPr lang="en-US" dirty="0"/>
              <a:t>Prevent the accidental sharing of sensitive information internally or externally</a:t>
            </a:r>
          </a:p>
        </p:txBody>
      </p:sp>
      <p:sp>
        <p:nvSpPr>
          <p:cNvPr id="4" name="Picture Placeholder 3">
            <a:extLst>
              <a:ext uri="{FF2B5EF4-FFF2-40B4-BE49-F238E27FC236}">
                <a16:creationId xmlns:a16="http://schemas.microsoft.com/office/drawing/2014/main" id="{8E962A4F-0B03-4FDC-8DA7-92DF0871291E}"/>
              </a:ext>
            </a:extLst>
          </p:cNvPr>
          <p:cNvSpPr>
            <a:spLocks noGrp="1"/>
          </p:cNvSpPr>
          <p:nvPr>
            <p:ph type="pic" sz="quarter" idx="15"/>
          </p:nvPr>
        </p:nvSpPr>
        <p:spPr/>
      </p:sp>
      <p:pic>
        <p:nvPicPr>
          <p:cNvPr id="7" name="Picture 6">
            <a:extLst>
              <a:ext uri="{FF2B5EF4-FFF2-40B4-BE49-F238E27FC236}">
                <a16:creationId xmlns:a16="http://schemas.microsoft.com/office/drawing/2014/main" id="{08324E20-6150-4BC1-A319-14E8E71C3453}"/>
              </a:ext>
            </a:extLst>
          </p:cNvPr>
          <p:cNvPicPr>
            <a:picLocks noChangeAspect="1"/>
          </p:cNvPicPr>
          <p:nvPr/>
        </p:nvPicPr>
        <p:blipFill>
          <a:blip r:embed="rId3"/>
          <a:stretch>
            <a:fillRect/>
          </a:stretch>
        </p:blipFill>
        <p:spPr>
          <a:xfrm>
            <a:off x="5578203" y="1408113"/>
            <a:ext cx="6113457" cy="3825433"/>
          </a:xfrm>
          <a:prstGeom prst="rect">
            <a:avLst/>
          </a:prstGeom>
        </p:spPr>
      </p:pic>
    </p:spTree>
    <p:extLst>
      <p:ext uri="{BB962C8B-B14F-4D97-AF65-F5344CB8AC3E}">
        <p14:creationId xmlns:p14="http://schemas.microsoft.com/office/powerpoint/2010/main" val="2993212203"/>
      </p:ext>
    </p:extLst>
  </p:cSld>
  <p:clrMapOvr>
    <a:masterClrMapping/>
  </p:clrMapOvr>
</p:sld>
</file>

<file path=ppt/slides/slide4.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FA9C86-75E6-42AE-943A-C6074A294A3F}"/>
              </a:ext>
            </a:extLst>
          </p:cNvPr>
          <p:cNvSpPr>
            <a:spLocks noGrp="1"/>
          </p:cNvSpPr>
          <p:nvPr>
            <p:ph type="body" sz="quarter" idx="11"/>
          </p:nvPr>
        </p:nvSpPr>
        <p:spPr>
          <a:xfrm>
            <a:off x="5008563" y="630238"/>
            <a:ext cx="6527800" cy="5597524"/>
          </a:xfrm>
        </p:spPr>
        <p:txBody>
          <a:bodyPr>
            <a:normAutofit/>
          </a:bodyPr>
          <a:lstStyle/>
          <a:p>
            <a:pPr lvl="0"/>
            <a:r>
              <a:rPr lang="en-US" dirty="0"/>
              <a:t>After completing this section, you will: </a:t>
            </a:r>
            <a:endParaRPr lang="nb-NO" dirty="0"/>
          </a:p>
          <a:p>
            <a:pPr lvl="1"/>
            <a:endParaRPr lang="nb-NO" dirty="0"/>
          </a:p>
        </p:txBody>
      </p:sp>
      <p:sp>
        <p:nvSpPr>
          <p:cNvPr id="4" name="Title 3"/>
          <p:cNvSpPr>
            <a:spLocks noGrp="1"/>
          </p:cNvSpPr>
          <p:nvPr>
            <p:ph type="title"/>
          </p:nvPr>
        </p:nvSpPr>
        <p:spPr>
          <a:xfrm>
            <a:off x="655639" y="630238"/>
            <a:ext cx="3152330" cy="5597524"/>
          </a:xfrm>
        </p:spPr>
        <p:txBody>
          <a:bodyPr/>
          <a:lstStyle/>
          <a:p>
            <a:r>
              <a:rPr lang="en-US" dirty="0"/>
              <a:t>Objectives</a:t>
            </a:r>
          </a:p>
        </p:txBody>
      </p:sp>
    </p:spTree>
    <p:extLst>
      <p:ext uri="{BB962C8B-B14F-4D97-AF65-F5344CB8AC3E}">
        <p14:creationId xmlns:p14="http://schemas.microsoft.com/office/powerpoint/2010/main" val="2250362114"/>
      </p:ext>
    </p:extLst>
  </p:cSld>
  <p:clrMapOvr>
    <a:masterClrMapping/>
  </p:clrMapOvr>
</p:sld>
</file>

<file path=ppt/slides/slide40.xml><?xml version="1.0" encoding="utf-8"?>
<p:sld xmlns:a16="http://schemas.microsoft.com/office/drawing/2014/main" xmlns:mc="http://schemas.openxmlformats.org/markup-compatibility/2006"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461665"/>
          </a:xfrm>
        </p:spPr>
        <p:txBody>
          <a:bodyPr wrap="square" anchor="t">
            <a:normAutofit/>
          </a:bodyPr>
          <a:lstStyle/>
          <a:p>
            <a:r>
              <a:rPr lang="en-US" dirty="0"/>
              <a:t>What a DLP Policy Contains</a:t>
            </a:r>
            <a:endParaRPr lang="en-US"/>
          </a:p>
        </p:txBody>
      </p:sp>
      <p:sp>
        <p:nvSpPr>
          <p:cNvPr id="3" name="Content Placeholder 2"/>
          <p:cNvSpPr>
            <a:spLocks noGrp="1"/>
          </p:cNvSpPr>
          <p:nvPr>
            <p:ph sz="quarter" idx="13"/>
          </p:nvPr>
        </p:nvSpPr>
        <p:spPr>
          <a:xfrm>
            <a:off x="655638" y="1408113"/>
            <a:ext cx="5284787" cy="4819650"/>
          </a:xfrm>
        </p:spPr>
        <p:txBody>
          <a:bodyPr>
            <a:normAutofit/>
          </a:bodyPr>
          <a:lstStyle/>
          <a:p>
            <a:r>
              <a:rPr lang="en-US" sz="2200" dirty="0"/>
              <a:t>A DLP policy contains a few basic things:</a:t>
            </a:r>
            <a:br>
              <a:rPr lang="en-US" sz="2200" dirty="0"/>
            </a:br>
            <a:endParaRPr lang="en-US" sz="2200" dirty="0"/>
          </a:p>
          <a:p>
            <a:pPr marL="342900" indent="-342900">
              <a:buFont typeface="Arial" panose="020B0604020202020204" pitchFamily="34" charset="0"/>
              <a:buChar char="•"/>
            </a:pPr>
            <a:r>
              <a:rPr lang="en-US" sz="2200" b="1" dirty="0"/>
              <a:t>Locations</a:t>
            </a:r>
            <a:r>
              <a:rPr lang="en-US" sz="2200" dirty="0"/>
              <a:t> - such as Exchange Online, SharePoint Online, and OneDrive for Business sites</a:t>
            </a:r>
          </a:p>
          <a:p>
            <a:pPr marL="342900" indent="-342900">
              <a:buFont typeface="Arial" panose="020B0604020202020204" pitchFamily="34" charset="0"/>
              <a:buChar char="•"/>
            </a:pPr>
            <a:r>
              <a:rPr lang="en-US" sz="2200" b="1" dirty="0"/>
              <a:t>Conditions</a:t>
            </a:r>
            <a:r>
              <a:rPr lang="en-US" sz="2200" dirty="0"/>
              <a:t> - for example, look only for content containing </a:t>
            </a:r>
            <a:r>
              <a:rPr lang="en-US" sz="2200" u="sng" dirty="0"/>
              <a:t>Social Security Numbers</a:t>
            </a:r>
            <a:r>
              <a:rPr lang="en-US" sz="2200" dirty="0"/>
              <a:t> that have been shared with people outside your organization</a:t>
            </a:r>
          </a:p>
          <a:p>
            <a:pPr marL="342900" indent="-342900">
              <a:buFont typeface="Arial" panose="020B0604020202020204" pitchFamily="34" charset="0"/>
              <a:buChar char="•"/>
            </a:pPr>
            <a:r>
              <a:rPr lang="en-US" sz="2200" b="1" dirty="0"/>
              <a:t>Actions</a:t>
            </a:r>
            <a:r>
              <a:rPr lang="en-US" sz="2200" dirty="0"/>
              <a:t> – example: block access to the document and send the user </a:t>
            </a:r>
            <a:r>
              <a:rPr lang="en-US" sz="2200" i="1" dirty="0"/>
              <a:t>and</a:t>
            </a:r>
            <a:r>
              <a:rPr lang="en-US" sz="2200" dirty="0"/>
              <a:t> compliance officer an email notification</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endParaRPr lang="en-US" sz="2200" dirty="0"/>
          </a:p>
        </p:txBody>
      </p:sp>
      <p:pic>
        <p:nvPicPr>
          <p:cNvPr id="4" name="Picture 3" descr="Graphical user interface, website&#10;&#10;Description automatically generated">
            <a:extLst>
              <a:ext uri="{FF2B5EF4-FFF2-40B4-BE49-F238E27FC236}">
                <a16:creationId xmlns:a16="http://schemas.microsoft.com/office/drawing/2014/main" id="{CEB4EA7B-62DC-4091-8CB4-7C60D20640CB}"/>
              </a:ext>
            </a:extLst>
          </p:cNvPr>
          <p:cNvPicPr>
            <a:picLocks noChangeAspect="1"/>
          </p:cNvPicPr>
          <p:nvPr/>
        </p:nvPicPr>
        <p:blipFill>
          <a:blip r:embed="rId3"/>
          <a:stretch>
            <a:fillRect/>
          </a:stretch>
        </p:blipFill>
        <p:spPr>
          <a:xfrm>
            <a:off x="6251576" y="2291956"/>
            <a:ext cx="5284785" cy="3051964"/>
          </a:xfrm>
          <a:prstGeom prst="rect">
            <a:avLst/>
          </a:prstGeom>
          <a:noFill/>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3C8B07D-BB50-4BE7-B0AC-F19F1A847407}"/>
                  </a:ext>
                </a:extLst>
              </p14:cNvPr>
              <p14:cNvContentPartPr/>
              <p14:nvPr/>
            </p14:nvContentPartPr>
            <p14:xfrm>
              <a:off x="6594425" y="3421865"/>
              <a:ext cx="360" cy="360"/>
            </p14:xfrm>
          </p:contentPart>
        </mc:Choice>
        <mc:Fallback>
          <p:pic>
            <p:nvPicPr>
              <p:cNvPr id="5" name="Ink 4">
                <a:extLst>
                  <a:ext uri="{FF2B5EF4-FFF2-40B4-BE49-F238E27FC236}">
                    <a16:creationId xmlns:a16="http://schemas.microsoft.com/office/drawing/2014/main" id="{63C8B07D-BB50-4BE7-B0AC-F19F1A847407}"/>
                  </a:ext>
                </a:extLst>
              </p:cNvPr>
              <p:cNvPicPr/>
              <p:nvPr/>
            </p:nvPicPr>
            <p:blipFill>
              <a:blip r:embed="rId5"/>
              <a:stretch>
                <a:fillRect/>
              </a:stretch>
            </p:blipFill>
            <p:spPr>
              <a:xfrm>
                <a:off x="6588305" y="3415745"/>
                <a:ext cx="12600" cy="12600"/>
              </a:xfrm>
              <a:prstGeom prst="rect">
                <a:avLst/>
              </a:prstGeom>
            </p:spPr>
          </p:pic>
        </mc:Fallback>
      </mc:AlternateContent>
    </p:spTree>
    <p:extLst>
      <p:ext uri="{BB962C8B-B14F-4D97-AF65-F5344CB8AC3E}">
        <p14:creationId xmlns:p14="http://schemas.microsoft.com/office/powerpoint/2010/main" val="3165913355"/>
      </p:ext>
    </p:extLst>
  </p:cSld>
  <p:clrMapOvr>
    <a:masterClrMapping/>
  </p:clrMapOvr>
</p:sld>
</file>

<file path=ppt/slides/slide41.xml><?xml version="1.0" encoding="utf-8"?>
<p:sld xmlns:a16="http://schemas.microsoft.com/office/drawing/2014/main" xmlns:mc="http://schemas.openxmlformats.org/markup-compatibility/2006"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098" y="260736"/>
            <a:ext cx="3763167" cy="461665"/>
          </a:xfrm>
        </p:spPr>
        <p:txBody>
          <a:bodyPr vert="horz" wrap="square" lIns="0" tIns="0" rIns="0" bIns="0" rtlCol="0" anchor="t">
            <a:noAutofit/>
          </a:bodyPr>
          <a:lstStyle/>
          <a:p>
            <a:r>
              <a:rPr lang="en-US" sz="2400" dirty="0"/>
              <a:t>DLP Policy Creation – Use Template or Create Custom?</a:t>
            </a:r>
          </a:p>
        </p:txBody>
      </p:sp>
      <p:sp>
        <p:nvSpPr>
          <p:cNvPr id="12" name="Content Placeholder 11">
            <a:extLst>
              <a:ext uri="{FF2B5EF4-FFF2-40B4-BE49-F238E27FC236}">
                <a16:creationId xmlns:a16="http://schemas.microsoft.com/office/drawing/2014/main" id="{FBA099CE-21C0-4771-9F80-97EF15D35DDA}"/>
              </a:ext>
            </a:extLst>
          </p:cNvPr>
          <p:cNvSpPr>
            <a:spLocks noGrp="1"/>
          </p:cNvSpPr>
          <p:nvPr>
            <p:ph type="body" sz="quarter" idx="16"/>
          </p:nvPr>
        </p:nvSpPr>
        <p:spPr>
          <a:xfrm>
            <a:off x="224332" y="1777614"/>
            <a:ext cx="3627313" cy="4819650"/>
          </a:xfrm>
        </p:spPr>
        <p:txBody>
          <a:bodyPr>
            <a:normAutofit/>
          </a:bodyPr>
          <a:lstStyle/>
          <a:p>
            <a:pPr marL="342900" lvl="0" indent="-342900">
              <a:buFont typeface="Arial" panose="020B0604020202020204" pitchFamily="34" charset="0"/>
              <a:buChar char="•"/>
            </a:pPr>
            <a:r>
              <a:rPr lang="en-US" sz="1800" noProof="0" dirty="0"/>
              <a:t>We provide many  templates that cover specific regulations filtered by industry/type and further filter by the specific country/region that they impact.</a:t>
            </a:r>
          </a:p>
          <a:p>
            <a:pPr marL="342900" lvl="0" indent="-342900">
              <a:buFont typeface="Arial" panose="020B0604020202020204" pitchFamily="34" charset="0"/>
              <a:buChar char="•"/>
            </a:pPr>
            <a:endParaRPr lang="en-US" sz="1800" noProof="0" dirty="0"/>
          </a:p>
          <a:p>
            <a:pPr marL="342900" lvl="0" indent="-342900">
              <a:buFont typeface="Arial" panose="020B0604020202020204" pitchFamily="34" charset="0"/>
              <a:buChar char="•"/>
            </a:pPr>
            <a:r>
              <a:rPr lang="en-US" sz="1800" noProof="0" dirty="0"/>
              <a:t>Custom policies can be made from “scratch” or existing templates can be modified as needed</a:t>
            </a:r>
          </a:p>
          <a:p>
            <a:pPr marL="342900" lvl="0" indent="-342900">
              <a:buFont typeface="Arial" panose="020B0604020202020204" pitchFamily="34" charset="0"/>
              <a:buChar char="•"/>
            </a:pPr>
            <a:endParaRPr lang="en-US" sz="1800" noProof="0" dirty="0"/>
          </a:p>
          <a:p>
            <a:pPr marL="342900" lvl="0" indent="-342900">
              <a:buFont typeface="Arial" panose="020B0604020202020204" pitchFamily="34" charset="0"/>
              <a:buChar char="•"/>
            </a:pPr>
            <a:r>
              <a:rPr lang="en-US" sz="1800" dirty="0"/>
              <a:t>Use Custom policies if you want to apply DLP using Retention labels</a:t>
            </a:r>
            <a:endParaRPr lang="en-US" sz="1800" noProof="0" dirty="0"/>
          </a:p>
        </p:txBody>
      </p:sp>
      <p:sp>
        <p:nvSpPr>
          <p:cNvPr id="8" name="Picture Placeholder 7">
            <a:extLst>
              <a:ext uri="{FF2B5EF4-FFF2-40B4-BE49-F238E27FC236}">
                <a16:creationId xmlns:a16="http://schemas.microsoft.com/office/drawing/2014/main" id="{C2061A62-B212-40D6-8CEC-795739CF70B1}"/>
              </a:ext>
            </a:extLst>
          </p:cNvPr>
          <p:cNvSpPr>
            <a:spLocks noGrp="1"/>
          </p:cNvSpPr>
          <p:nvPr>
            <p:ph type="pic" sz="quarter" idx="15"/>
          </p:nvPr>
        </p:nvSpPr>
        <p:spPr>
          <a:xfrm>
            <a:off x="4109013" y="0"/>
            <a:ext cx="8082669" cy="6858000"/>
          </a:xfrm>
        </p:spPr>
      </p:sp>
      <p:sp>
        <p:nvSpPr>
          <p:cNvPr id="4" name="TextBox 3">
            <a:extLst>
              <a:ext uri="{FF2B5EF4-FFF2-40B4-BE49-F238E27FC236}">
                <a16:creationId xmlns:a16="http://schemas.microsoft.com/office/drawing/2014/main" id="{CD905BB9-035E-4E40-B51D-14EED732EED7}"/>
              </a:ext>
            </a:extLst>
          </p:cNvPr>
          <p:cNvSpPr txBox="1"/>
          <p:nvPr/>
        </p:nvSpPr>
        <p:spPr>
          <a:xfrm>
            <a:off x="655638" y="1408113"/>
            <a:ext cx="2534602" cy="4819650"/>
          </a:xfrm>
          <a:prstGeom prst="rect">
            <a:avLst/>
          </a:prstGeom>
        </p:spPr>
        <p:txBody>
          <a:bodyPr vert="horz" lIns="0" tIns="0" rIns="0" bIns="0" rtlCol="0">
            <a:normAutofit/>
          </a:bodyPr>
          <a:lstStyle/>
          <a:p>
            <a:pPr marL="285750" marR="0" lvl="0" indent="-285750" algn="l" defTabSz="932688" rtl="0" eaLnBrk="1" fontAlgn="base" latinLnBrk="0" hangingPunct="1">
              <a:lnSpc>
                <a:spcPct val="90000"/>
              </a:lnSpc>
              <a:spcBef>
                <a:spcPct val="0"/>
              </a:spcBef>
              <a:spcAft>
                <a:spcPts val="600"/>
              </a:spcAft>
              <a:buClr>
                <a:srgbClr val="000000"/>
              </a:buClr>
              <a:buSzPct val="90000"/>
              <a:buFont typeface="Wingdings" panose="05000000000000000000" pitchFamily="2" charset="2"/>
              <a:buChar char="•"/>
              <a:tabLst/>
              <a:defRPr/>
            </a:pPr>
            <a:endParaRPr kumimoji="0" lang="en-US" sz="1700" b="0" i="0" u="none" strike="noStrike" kern="1200" cap="none" spc="0" normalizeH="0" baseline="0" noProof="0" dirty="0">
              <a:ln>
                <a:noFill/>
              </a:ln>
              <a:solidFill>
                <a:srgbClr val="000000"/>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63C8B07D-BB50-4BE7-B0AC-F19F1A847407}"/>
                  </a:ext>
                </a:extLst>
              </p14:cNvPr>
              <p14:cNvContentPartPr/>
              <p14:nvPr/>
            </p14:nvContentPartPr>
            <p14:xfrm>
              <a:off x="7520914" y="3631659"/>
              <a:ext cx="360" cy="360"/>
            </p14:xfrm>
          </p:contentPart>
        </mc:Choice>
        <mc:Fallback>
          <p:pic>
            <p:nvPicPr>
              <p:cNvPr id="5" name="Ink 4">
                <a:extLst>
                  <a:ext uri="{FF2B5EF4-FFF2-40B4-BE49-F238E27FC236}">
                    <a16:creationId xmlns:a16="http://schemas.microsoft.com/office/drawing/2014/main" id="{63C8B07D-BB50-4BE7-B0AC-F19F1A847407}"/>
                  </a:ext>
                </a:extLst>
              </p:cNvPr>
              <p:cNvPicPr/>
              <p:nvPr/>
            </p:nvPicPr>
            <p:blipFill>
              <a:blip r:embed="rId5"/>
              <a:stretch>
                <a:fillRect/>
              </a:stretch>
            </p:blipFill>
            <p:spPr>
              <a:xfrm>
                <a:off x="7514794" y="3625539"/>
                <a:ext cx="12600" cy="12600"/>
              </a:xfrm>
              <a:prstGeom prst="rect">
                <a:avLst/>
              </a:prstGeom>
            </p:spPr>
          </p:pic>
        </mc:Fallback>
      </mc:AlternateContent>
      <p:pic>
        <p:nvPicPr>
          <p:cNvPr id="7" name="Picture 6">
            <a:extLst>
              <a:ext uri="{FF2B5EF4-FFF2-40B4-BE49-F238E27FC236}">
                <a16:creationId xmlns:a16="http://schemas.microsoft.com/office/drawing/2014/main" id="{B58FAD73-A6A0-4667-B056-F203EF570DD9}"/>
              </a:ext>
            </a:extLst>
          </p:cNvPr>
          <p:cNvPicPr>
            <a:picLocks noChangeAspect="1"/>
          </p:cNvPicPr>
          <p:nvPr/>
        </p:nvPicPr>
        <p:blipFill>
          <a:blip r:embed="rId6"/>
          <a:stretch>
            <a:fillRect/>
          </a:stretch>
        </p:blipFill>
        <p:spPr>
          <a:xfrm>
            <a:off x="4282633" y="1833090"/>
            <a:ext cx="7651681" cy="3191819"/>
          </a:xfrm>
          <a:prstGeom prst="rect">
            <a:avLst/>
          </a:prstGeom>
        </p:spPr>
      </p:pic>
    </p:spTree>
    <p:extLst>
      <p:ext uri="{BB962C8B-B14F-4D97-AF65-F5344CB8AC3E}">
        <p14:creationId xmlns:p14="http://schemas.microsoft.com/office/powerpoint/2010/main" val="576488053"/>
      </p:ext>
    </p:extLst>
  </p:cSld>
  <p:clrMapOvr>
    <a:masterClrMapping/>
  </p:clrMapOvr>
</p:sld>
</file>

<file path=ppt/slides/slide42.xml><?xml version="1.0" encoding="utf-8"?>
<p:sld xmlns:a16="http://schemas.microsoft.com/office/drawing/2014/main" xmlns:mc="http://schemas.openxmlformats.org/markup-compatibility/2006"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461665"/>
          </a:xfrm>
        </p:spPr>
        <p:txBody>
          <a:bodyPr wrap="square" anchor="t">
            <a:normAutofit/>
          </a:bodyPr>
          <a:lstStyle/>
          <a:p>
            <a:r>
              <a:rPr lang="en-US" dirty="0"/>
              <a:t>DLP Policy Creation – Name and Description of Policy</a:t>
            </a:r>
            <a:endParaRPr lang="en-US"/>
          </a:p>
        </p:txBody>
      </p:sp>
      <p:sp>
        <p:nvSpPr>
          <p:cNvPr id="6" name="Content Placeholder 5">
            <a:extLst>
              <a:ext uri="{FF2B5EF4-FFF2-40B4-BE49-F238E27FC236}">
                <a16:creationId xmlns:a16="http://schemas.microsoft.com/office/drawing/2014/main" id="{141B8FB1-C1EE-4A96-8769-EFD46E756DBE}"/>
              </a:ext>
            </a:extLst>
          </p:cNvPr>
          <p:cNvSpPr>
            <a:spLocks noGrp="1"/>
          </p:cNvSpPr>
          <p:nvPr>
            <p:ph sz="quarter" idx="13"/>
          </p:nvPr>
        </p:nvSpPr>
        <p:spPr>
          <a:xfrm>
            <a:off x="9001759" y="1408113"/>
            <a:ext cx="2534602" cy="4819650"/>
          </a:xfrm>
        </p:spPr>
        <p:txBody>
          <a:bodyPr>
            <a:normAutofit/>
          </a:bodyPr>
          <a:lstStyle/>
          <a:p>
            <a:r>
              <a:rPr kumimoji="0" lang="en-US" b="0" i="0" u="none" strike="noStrike" kern="1200" cap="none" spc="0" normalizeH="0" baseline="0" noProof="0" dirty="0">
                <a:ln>
                  <a:noFill/>
                </a:ln>
                <a:effectLst/>
                <a:uLnTx/>
                <a:uFillTx/>
              </a:rPr>
              <a:t>Default templates will automatically fill in this information, but custom policies require it be added manually.</a:t>
            </a:r>
          </a:p>
          <a:p>
            <a:endParaRPr lang="en-US" dirty="0"/>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63C8B07D-BB50-4BE7-B0AC-F19F1A847407}"/>
                  </a:ext>
                </a:extLst>
              </p14:cNvPr>
              <p14:cNvContentPartPr/>
              <p14:nvPr/>
            </p14:nvContentPartPr>
            <p14:xfrm>
              <a:off x="7520914" y="3631659"/>
              <a:ext cx="360" cy="360"/>
            </p14:xfrm>
          </p:contentPart>
        </mc:Choice>
        <mc:Fallback>
          <p:pic>
            <p:nvPicPr>
              <p:cNvPr id="5" name="Ink 4">
                <a:extLst>
                  <a:ext uri="{FF2B5EF4-FFF2-40B4-BE49-F238E27FC236}">
                    <a16:creationId xmlns:a16="http://schemas.microsoft.com/office/drawing/2014/main" id="{63C8B07D-BB50-4BE7-B0AC-F19F1A847407}"/>
                  </a:ext>
                </a:extLst>
              </p:cNvPr>
              <p:cNvPicPr/>
              <p:nvPr/>
            </p:nvPicPr>
            <p:blipFill>
              <a:blip r:embed="rId5"/>
              <a:stretch>
                <a:fillRect/>
              </a:stretch>
            </p:blipFill>
            <p:spPr>
              <a:xfrm>
                <a:off x="7514794" y="3625539"/>
                <a:ext cx="12600" cy="12600"/>
              </a:xfrm>
              <a:prstGeom prst="rect">
                <a:avLst/>
              </a:prstGeom>
            </p:spPr>
          </p:pic>
        </mc:Fallback>
      </mc:AlternateContent>
      <p:pic>
        <p:nvPicPr>
          <p:cNvPr id="7" name="Picture 6">
            <a:extLst>
              <a:ext uri="{FF2B5EF4-FFF2-40B4-BE49-F238E27FC236}">
                <a16:creationId xmlns:a16="http://schemas.microsoft.com/office/drawing/2014/main" id="{2192DF14-4472-408A-A523-24F5164C7C14}"/>
              </a:ext>
            </a:extLst>
          </p:cNvPr>
          <p:cNvPicPr>
            <a:picLocks noChangeAspect="1"/>
          </p:cNvPicPr>
          <p:nvPr/>
        </p:nvPicPr>
        <p:blipFill>
          <a:blip r:embed="rId6"/>
          <a:stretch>
            <a:fillRect/>
          </a:stretch>
        </p:blipFill>
        <p:spPr>
          <a:xfrm>
            <a:off x="213129" y="1408113"/>
            <a:ext cx="8310880" cy="3431097"/>
          </a:xfrm>
          <a:prstGeom prst="rect">
            <a:avLst/>
          </a:prstGeom>
        </p:spPr>
      </p:pic>
    </p:spTree>
    <p:extLst>
      <p:ext uri="{BB962C8B-B14F-4D97-AF65-F5344CB8AC3E}">
        <p14:creationId xmlns:p14="http://schemas.microsoft.com/office/powerpoint/2010/main" val="1265668584"/>
      </p:ext>
    </p:extLst>
  </p:cSld>
  <p:clrMapOvr>
    <a:masterClrMapping/>
  </p:clrMapOvr>
</p:sld>
</file>

<file path=ppt/slides/slide43.xml><?xml version="1.0" encoding="utf-8"?>
<p:sld xmlns:mc="http://schemas.openxmlformats.org/markup-compatibility/2006" xmlns:p14="http://schemas.microsoft.com/office/powerpoint/2010/main"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DLP Policy Creation – Select Locations</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63C8B07D-BB50-4BE7-B0AC-F19F1A847407}"/>
                  </a:ext>
                </a:extLst>
              </p14:cNvPr>
              <p14:cNvContentPartPr/>
              <p14:nvPr/>
            </p14:nvContentPartPr>
            <p14:xfrm>
              <a:off x="7520914" y="3631659"/>
              <a:ext cx="360" cy="360"/>
            </p14:xfrm>
          </p:contentPart>
        </mc:Choice>
        <mc:Fallback>
          <p:pic>
            <p:nvPicPr>
              <p:cNvPr id="5" name="Ink 4">
                <a:extLst>
                  <a:ext uri="{FF2B5EF4-FFF2-40B4-BE49-F238E27FC236}">
                    <a16:creationId xmlns:a16="http://schemas.microsoft.com/office/drawing/2014/main" id="{63C8B07D-BB50-4BE7-B0AC-F19F1A847407}"/>
                  </a:ext>
                </a:extLst>
              </p:cNvPr>
              <p:cNvPicPr/>
              <p:nvPr/>
            </p:nvPicPr>
            <p:blipFill>
              <a:blip r:embed="rId4"/>
              <a:stretch>
                <a:fillRect/>
              </a:stretch>
            </p:blipFill>
            <p:spPr>
              <a:xfrm>
                <a:off x="7514794" y="3625539"/>
                <a:ext cx="12600" cy="12600"/>
              </a:xfrm>
              <a:prstGeom prst="rect">
                <a:avLst/>
              </a:prstGeom>
            </p:spPr>
          </p:pic>
        </mc:Fallback>
      </mc:AlternateContent>
      <p:sp>
        <p:nvSpPr>
          <p:cNvPr id="4" name="TextBox 3">
            <a:extLst>
              <a:ext uri="{FF2B5EF4-FFF2-40B4-BE49-F238E27FC236}">
                <a16:creationId xmlns:a16="http://schemas.microsoft.com/office/drawing/2014/main" id="{CD905BB9-035E-4E40-B51D-14EED732EED7}"/>
              </a:ext>
            </a:extLst>
          </p:cNvPr>
          <p:cNvSpPr txBox="1"/>
          <p:nvPr/>
        </p:nvSpPr>
        <p:spPr>
          <a:xfrm>
            <a:off x="372234" y="1529396"/>
            <a:ext cx="3277274" cy="2031325"/>
          </a:xfrm>
          <a:prstGeom prst="rect">
            <a:avLst/>
          </a:prstGeom>
          <a:noFill/>
        </p:spPr>
        <p:txBody>
          <a:bodyPr wrap="square" rtlCol="0">
            <a:spAutoFit/>
          </a:bodyPr>
          <a:lstStyle/>
          <a:p>
            <a:pPr marL="285750" marR="0" lvl="0"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You can either select all organization locations or select specific locations.</a:t>
            </a:r>
          </a:p>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a:p>
            <a:pPr marL="285750" marR="0" lvl="0"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If you select specific location, you will see the screen to the right.</a:t>
            </a:r>
          </a:p>
        </p:txBody>
      </p:sp>
      <p:pic>
        <p:nvPicPr>
          <p:cNvPr id="7" name="Picture 6">
            <a:extLst>
              <a:ext uri="{FF2B5EF4-FFF2-40B4-BE49-F238E27FC236}">
                <a16:creationId xmlns:a16="http://schemas.microsoft.com/office/drawing/2014/main" id="{86884630-67E2-402C-870A-A59D0CE9295E}"/>
              </a:ext>
            </a:extLst>
          </p:cNvPr>
          <p:cNvPicPr>
            <a:picLocks noChangeAspect="1"/>
          </p:cNvPicPr>
          <p:nvPr/>
        </p:nvPicPr>
        <p:blipFill>
          <a:blip r:embed="rId5"/>
          <a:stretch>
            <a:fillRect/>
          </a:stretch>
        </p:blipFill>
        <p:spPr>
          <a:xfrm>
            <a:off x="3649508" y="1301517"/>
            <a:ext cx="7921336" cy="4254966"/>
          </a:xfrm>
          <a:prstGeom prst="rect">
            <a:avLst/>
          </a:prstGeom>
        </p:spPr>
      </p:pic>
    </p:spTree>
    <p:extLst>
      <p:ext uri="{BB962C8B-B14F-4D97-AF65-F5344CB8AC3E}">
        <p14:creationId xmlns:p14="http://schemas.microsoft.com/office/powerpoint/2010/main" val="3413760023"/>
      </p:ext>
    </p:extLst>
  </p:cSld>
  <p:clrMapOvr>
    <a:masterClrMapping/>
  </p:clrMapOvr>
</p:sld>
</file>

<file path=ppt/slides/slide44.xml><?xml version="1.0" encoding="utf-8"?>
<p:sld xmlns:a16="http://schemas.microsoft.com/office/drawing/2014/main" xmlns:mc="http://schemas.openxmlformats.org/markup-compatibility/2006"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DLP Policy Creation – Policy settings</a:t>
            </a:r>
          </a:p>
        </p:txBody>
      </p:sp>
      <p:sp>
        <p:nvSpPr>
          <p:cNvPr id="6" name="Content Placeholder 5">
            <a:extLst>
              <a:ext uri="{FF2B5EF4-FFF2-40B4-BE49-F238E27FC236}">
                <a16:creationId xmlns:a16="http://schemas.microsoft.com/office/drawing/2014/main" id="{4C4C505B-358D-4E53-BBF5-3AAAAD6D2841}"/>
              </a:ext>
            </a:extLst>
          </p:cNvPr>
          <p:cNvSpPr>
            <a:spLocks noGrp="1"/>
          </p:cNvSpPr>
          <p:nvPr>
            <p:ph sz="quarter" idx="13"/>
          </p:nvPr>
        </p:nvSpPr>
        <p:spPr>
          <a:xfrm>
            <a:off x="489382" y="1405790"/>
            <a:ext cx="3615279" cy="5132170"/>
          </a:xfrm>
        </p:spPr>
        <p:txBody>
          <a:bodyPr>
            <a:normAutofit/>
          </a:bodyPr>
          <a:lstStyle/>
          <a:p>
            <a:pPr marL="285750" marR="0" lvl="0"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Specify sensitive information types or retention</a:t>
            </a:r>
            <a:r>
              <a:rPr kumimoji="0" lang="en-US" sz="2400" b="0" i="0" u="none" strike="noStrike" kern="1200" cap="none" spc="0" normalizeH="0" noProof="0" dirty="0">
                <a:ln>
                  <a:noFill/>
                </a:ln>
                <a:solidFill>
                  <a:srgbClr val="000000"/>
                </a:solidFill>
                <a:effectLst/>
                <a:uLnTx/>
                <a:uFillTx/>
                <a:latin typeface="Segoe UI" panose="020B0502040204020203" pitchFamily="34" charset="0"/>
                <a:ea typeface="+mn-ea"/>
                <a:cs typeface="+mn-cs"/>
              </a:rPr>
              <a:t> labels you want to protect</a:t>
            </a:r>
          </a:p>
          <a:p>
            <a:pPr marL="285750" marR="0" lvl="0"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2400" b="0" i="0" u="none" strike="noStrike" kern="1200" cap="none" spc="0" normalizeH="0" noProof="0" dirty="0">
              <a:ln>
                <a:noFill/>
              </a:ln>
              <a:solidFill>
                <a:srgbClr val="000000"/>
              </a:solidFill>
              <a:effectLst/>
              <a:uLnTx/>
              <a:uFillTx/>
              <a:latin typeface="Segoe UI" panose="020B0502040204020203" pitchFamily="34" charset="0"/>
              <a:ea typeface="+mn-ea"/>
              <a:cs typeface="+mn-cs"/>
            </a:endParaRPr>
          </a:p>
          <a:p>
            <a:pPr marL="285750" marR="0" lvl="0"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baseline="0" dirty="0">
                <a:solidFill>
                  <a:srgbClr val="000000"/>
                </a:solidFill>
                <a:latin typeface="Segoe UI" panose="020B0502040204020203" pitchFamily="34" charset="0"/>
              </a:rPr>
              <a:t>Decide</a:t>
            </a:r>
            <a:r>
              <a:rPr lang="en-US" dirty="0">
                <a:solidFill>
                  <a:srgbClr val="000000"/>
                </a:solidFill>
                <a:latin typeface="Segoe UI" panose="020B0502040204020203" pitchFamily="34" charset="0"/>
              </a:rPr>
              <a:t> whether you want the policy to detect content shared internally or externally</a:t>
            </a:r>
          </a:p>
          <a:p>
            <a:pPr marL="285750" marR="0" lvl="0"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lang="en-US" dirty="0">
              <a:solidFill>
                <a:srgbClr val="000000"/>
              </a:solidFill>
              <a:latin typeface="Segoe UI" panose="020B0502040204020203" pitchFamily="34" charset="0"/>
            </a:endParaRPr>
          </a:p>
          <a:p>
            <a:pPr marR="0" lvl="0" algn="l" defTabSz="457200" rtl="0" eaLnBrk="0" fontAlgn="base" latinLnBrk="0" hangingPunct="0">
              <a:lnSpc>
                <a:spcPct val="100000"/>
              </a:lnSpc>
              <a:spcBef>
                <a:spcPct val="0"/>
              </a:spcBef>
              <a:spcAft>
                <a:spcPct val="0"/>
              </a:spcAft>
              <a:buClrTx/>
              <a:buSzTx/>
              <a:tabLst/>
              <a:defRPr/>
            </a:pPr>
            <a:endParaRPr kumimoji="0" lang="en-US" sz="2400" b="0" i="0" u="none" strike="noStrike" kern="1200" cap="none" spc="0" normalizeH="0" noProof="0" dirty="0">
              <a:ln>
                <a:noFill/>
              </a:ln>
              <a:solidFill>
                <a:srgbClr val="000000"/>
              </a:solidFill>
              <a:effectLst/>
              <a:uLnTx/>
              <a:uFillTx/>
              <a:latin typeface="Segoe UI" panose="020B0502040204020203" pitchFamily="34" charset="0"/>
              <a:ea typeface="+mn-ea"/>
              <a:cs typeface="+mn-cs"/>
            </a:endParaRPr>
          </a:p>
          <a:p>
            <a:endParaRPr lang="en-US" dirty="0"/>
          </a:p>
        </p:txBody>
      </p:sp>
      <p:pic>
        <p:nvPicPr>
          <p:cNvPr id="9" name="Content Placeholder 8">
            <a:extLst>
              <a:ext uri="{FF2B5EF4-FFF2-40B4-BE49-F238E27FC236}">
                <a16:creationId xmlns:a16="http://schemas.microsoft.com/office/drawing/2014/main" id="{970D65E3-9E24-4A92-B004-F913E350C7A2}"/>
              </a:ext>
            </a:extLst>
          </p:cNvPr>
          <p:cNvPicPr>
            <a:picLocks noGrp="1" noChangeAspect="1"/>
          </p:cNvPicPr>
          <p:nvPr>
            <p:ph sz="quarter" idx="14"/>
          </p:nvPr>
        </p:nvPicPr>
        <p:blipFill>
          <a:blip r:embed="rId3"/>
          <a:stretch>
            <a:fillRect/>
          </a:stretch>
        </p:blipFill>
        <p:spPr>
          <a:xfrm>
            <a:off x="4471988" y="1709497"/>
            <a:ext cx="7064375" cy="2183900"/>
          </a:xfr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3C8B07D-BB50-4BE7-B0AC-F19F1A847407}"/>
                  </a:ext>
                </a:extLst>
              </p14:cNvPr>
              <p14:cNvContentPartPr/>
              <p14:nvPr/>
            </p14:nvContentPartPr>
            <p14:xfrm>
              <a:off x="7518935" y="3698566"/>
              <a:ext cx="360" cy="360"/>
            </p14:xfrm>
          </p:contentPart>
        </mc:Choice>
        <mc:Fallback>
          <p:pic>
            <p:nvPicPr>
              <p:cNvPr id="5" name="Ink 4">
                <a:extLst>
                  <a:ext uri="{FF2B5EF4-FFF2-40B4-BE49-F238E27FC236}">
                    <a16:creationId xmlns:a16="http://schemas.microsoft.com/office/drawing/2014/main" id="{63C8B07D-BB50-4BE7-B0AC-F19F1A847407}"/>
                  </a:ext>
                </a:extLst>
              </p:cNvPr>
              <p:cNvPicPr/>
              <p:nvPr/>
            </p:nvPicPr>
            <p:blipFill>
              <a:blip r:embed="rId5"/>
              <a:stretch>
                <a:fillRect/>
              </a:stretch>
            </p:blipFill>
            <p:spPr>
              <a:xfrm>
                <a:off x="7512815" y="3692446"/>
                <a:ext cx="12600" cy="12600"/>
              </a:xfrm>
              <a:prstGeom prst="rect">
                <a:avLst/>
              </a:prstGeom>
            </p:spPr>
          </p:pic>
        </mc:Fallback>
      </mc:AlternateContent>
      <p:pic>
        <p:nvPicPr>
          <p:cNvPr id="16" name="Picture 15">
            <a:extLst>
              <a:ext uri="{FF2B5EF4-FFF2-40B4-BE49-F238E27FC236}">
                <a16:creationId xmlns:a16="http://schemas.microsoft.com/office/drawing/2014/main" id="{91ABE23D-5B6F-46CD-9A67-57C9B059FA5D}"/>
              </a:ext>
            </a:extLst>
          </p:cNvPr>
          <p:cNvPicPr>
            <a:picLocks noChangeAspect="1"/>
          </p:cNvPicPr>
          <p:nvPr/>
        </p:nvPicPr>
        <p:blipFill>
          <a:blip r:embed="rId6"/>
          <a:stretch>
            <a:fillRect/>
          </a:stretch>
        </p:blipFill>
        <p:spPr>
          <a:xfrm>
            <a:off x="4471988" y="1647254"/>
            <a:ext cx="7003478" cy="2814852"/>
          </a:xfrm>
          <a:prstGeom prst="rect">
            <a:avLst/>
          </a:prstGeom>
        </p:spPr>
      </p:pic>
    </p:spTree>
    <p:extLst>
      <p:ext uri="{BB962C8B-B14F-4D97-AF65-F5344CB8AC3E}">
        <p14:creationId xmlns:p14="http://schemas.microsoft.com/office/powerpoint/2010/main" val="701972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16="http://schemas.microsoft.com/office/drawing/2014/main" xmlns:mc="http://schemas.openxmlformats.org/markup-compatibility/2006"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DLP Policy Creation – Policy settings (cont.)</a:t>
            </a:r>
          </a:p>
        </p:txBody>
      </p:sp>
      <p:sp>
        <p:nvSpPr>
          <p:cNvPr id="3" name="Content Placeholder 2">
            <a:extLst>
              <a:ext uri="{FF2B5EF4-FFF2-40B4-BE49-F238E27FC236}">
                <a16:creationId xmlns:a16="http://schemas.microsoft.com/office/drawing/2014/main" id="{353B1A98-19A0-4846-91E1-418AD500A62E}"/>
              </a:ext>
            </a:extLst>
          </p:cNvPr>
          <p:cNvSpPr>
            <a:spLocks noGrp="1"/>
          </p:cNvSpPr>
          <p:nvPr>
            <p:ph sz="quarter" idx="13"/>
          </p:nvPr>
        </p:nvSpPr>
        <p:spPr>
          <a:xfrm>
            <a:off x="655638" y="1408113"/>
            <a:ext cx="3208260" cy="4819650"/>
          </a:xfrm>
        </p:spPr>
        <p:txBody>
          <a:bodyPr>
            <a:normAutofit fontScale="70000" lnSpcReduction="20000"/>
          </a:bodyPr>
          <a:lstStyle/>
          <a:p>
            <a:pPr marL="285750" marR="0" lvl="0"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dirty="0">
                <a:solidFill>
                  <a:srgbClr val="000000"/>
                </a:solidFill>
                <a:latin typeface="Segoe UI" panose="020B0502040204020203" pitchFamily="34" charset="0"/>
              </a:rPr>
              <a:t>Configure policy tips for end users</a:t>
            </a:r>
          </a:p>
          <a:p>
            <a:pPr marR="0" lvl="0" algn="l" defTabSz="457200" rtl="0" eaLnBrk="0" fontAlgn="base" latinLnBrk="0" hangingPunct="0">
              <a:lnSpc>
                <a:spcPct val="100000"/>
              </a:lnSpc>
              <a:spcBef>
                <a:spcPct val="0"/>
              </a:spcBef>
              <a:spcAft>
                <a:spcPct val="0"/>
              </a:spcAft>
              <a:buClrTx/>
              <a:buSzTx/>
              <a:tabLst/>
              <a:defRPr/>
            </a:pPr>
            <a:endParaRPr lang="en-US" dirty="0">
              <a:solidFill>
                <a:srgbClr val="000000"/>
              </a:solidFill>
              <a:latin typeface="Segoe UI" panose="020B0502040204020203" pitchFamily="34" charset="0"/>
            </a:endParaRPr>
          </a:p>
          <a:p>
            <a:pPr marL="285750" marR="0" lvl="0"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dirty="0">
                <a:solidFill>
                  <a:srgbClr val="000000"/>
                </a:solidFill>
                <a:latin typeface="Segoe UI" panose="020B0502040204020203" pitchFamily="34" charset="0"/>
              </a:rPr>
              <a:t>Configure who is notified when content matches policy setting</a:t>
            </a:r>
          </a:p>
          <a:p>
            <a:pPr marR="0" lvl="0" algn="l" defTabSz="457200" rtl="0" eaLnBrk="0" fontAlgn="base" latinLnBrk="0" hangingPunct="0">
              <a:lnSpc>
                <a:spcPct val="100000"/>
              </a:lnSpc>
              <a:spcBef>
                <a:spcPct val="0"/>
              </a:spcBef>
              <a:spcAft>
                <a:spcPct val="0"/>
              </a:spcAft>
              <a:buClrTx/>
              <a:buSzTx/>
              <a:tabLst/>
              <a:defRPr/>
            </a:pPr>
            <a:endParaRPr kumimoji="0" lang="en-US" sz="2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a:p>
            <a:pPr marL="285750" marR="0" lvl="0"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dirty="0">
                <a:solidFill>
                  <a:srgbClr val="000000"/>
                </a:solidFill>
                <a:latin typeface="Segoe UI" panose="020B0502040204020203" pitchFamily="34" charset="0"/>
              </a:rPr>
              <a:t>If sensitive information types are used, configure the number of instances of a sensitive info type a piece of content must contain before policy is triggered on that piece of content </a:t>
            </a:r>
          </a:p>
          <a:p>
            <a:pPr marL="285750" marR="0" lvl="0"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lang="en-US" dirty="0">
              <a:solidFill>
                <a:srgbClr val="000000"/>
              </a:solidFill>
              <a:latin typeface="Segoe UI" panose="020B0502040204020203" pitchFamily="34" charset="0"/>
            </a:endParaRPr>
          </a:p>
          <a:p>
            <a:pPr marL="285750" marR="0" lvl="0"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dirty="0">
                <a:solidFill>
                  <a:srgbClr val="000000"/>
                </a:solidFill>
                <a:latin typeface="Segoe UI" panose="020B0502040204020203" pitchFamily="34" charset="0"/>
              </a:rPr>
              <a:t> Configure to send incident reports in email</a:t>
            </a:r>
          </a:p>
          <a:p>
            <a:pPr marR="0" lvl="0" algn="l" defTabSz="457200" rtl="0" eaLnBrk="0" fontAlgn="base" latinLnBrk="0" hangingPunct="0">
              <a:lnSpc>
                <a:spcPct val="100000"/>
              </a:lnSpc>
              <a:spcBef>
                <a:spcPct val="0"/>
              </a:spcBef>
              <a:spcAft>
                <a:spcPct val="0"/>
              </a:spcAft>
              <a:buClrTx/>
              <a:buSzTx/>
              <a:tabLst/>
              <a:defRPr/>
            </a:pPr>
            <a:r>
              <a:rPr lang="en-US" dirty="0">
                <a:solidFill>
                  <a:srgbClr val="000000"/>
                </a:solidFill>
                <a:latin typeface="Segoe UI" panose="020B0502040204020203" pitchFamily="34" charset="0"/>
              </a:rPr>
              <a:t> </a:t>
            </a:r>
            <a:endParaRPr kumimoji="0" lang="en-US" sz="2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a:p>
            <a:pPr marL="285750" marR="0" lvl="0"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dirty="0">
                <a:solidFill>
                  <a:srgbClr val="000000"/>
                </a:solidFill>
                <a:latin typeface="Segoe UI" panose="020B0502040204020203" pitchFamily="34" charset="0"/>
              </a:rPr>
              <a:t>And most importantly, configure setting to Block from sharing and restrict access to shared content that matches the policy setting</a:t>
            </a:r>
            <a:endParaRPr kumimoji="0" lang="en-US" sz="2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a:p>
            <a:endParaRPr lang="en-US" dirty="0"/>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63C8B07D-BB50-4BE7-B0AC-F19F1A847407}"/>
                  </a:ext>
                </a:extLst>
              </p14:cNvPr>
              <p14:cNvContentPartPr/>
              <p14:nvPr/>
            </p14:nvContentPartPr>
            <p14:xfrm>
              <a:off x="7208012" y="3344341"/>
              <a:ext cx="360" cy="360"/>
            </p14:xfrm>
          </p:contentPart>
        </mc:Choice>
        <mc:Fallback>
          <p:pic>
            <p:nvPicPr>
              <p:cNvPr id="5" name="Ink 4">
                <a:extLst>
                  <a:ext uri="{FF2B5EF4-FFF2-40B4-BE49-F238E27FC236}">
                    <a16:creationId xmlns:a16="http://schemas.microsoft.com/office/drawing/2014/main" id="{63C8B07D-BB50-4BE7-B0AC-F19F1A847407}"/>
                  </a:ext>
                </a:extLst>
              </p:cNvPr>
              <p:cNvPicPr/>
              <p:nvPr/>
            </p:nvPicPr>
            <p:blipFill>
              <a:blip r:embed="rId4"/>
              <a:stretch>
                <a:fillRect/>
              </a:stretch>
            </p:blipFill>
            <p:spPr>
              <a:xfrm>
                <a:off x="7201892" y="3338221"/>
                <a:ext cx="12600" cy="12600"/>
              </a:xfrm>
              <a:prstGeom prst="rect">
                <a:avLst/>
              </a:prstGeom>
            </p:spPr>
          </p:pic>
        </mc:Fallback>
      </mc:AlternateContent>
      <p:pic>
        <p:nvPicPr>
          <p:cNvPr id="8" name="Content Placeholder 7">
            <a:extLst>
              <a:ext uri="{FF2B5EF4-FFF2-40B4-BE49-F238E27FC236}">
                <a16:creationId xmlns:a16="http://schemas.microsoft.com/office/drawing/2014/main" id="{EA00314D-EDB0-43ED-9B78-AD5AB6FDA5B3}"/>
              </a:ext>
            </a:extLst>
          </p:cNvPr>
          <p:cNvPicPr>
            <a:picLocks noGrp="1" noChangeAspect="1"/>
          </p:cNvPicPr>
          <p:nvPr>
            <p:ph sz="quarter" idx="14"/>
          </p:nvPr>
        </p:nvPicPr>
        <p:blipFill>
          <a:blip r:embed="rId5"/>
          <a:stretch>
            <a:fillRect/>
          </a:stretch>
        </p:blipFill>
        <p:spPr>
          <a:xfrm>
            <a:off x="4017963" y="1783674"/>
            <a:ext cx="7518400" cy="4068528"/>
          </a:xfrm>
          <a:prstGeom prst="rect">
            <a:avLst/>
          </a:prstGeom>
        </p:spPr>
      </p:pic>
      <p:pic>
        <p:nvPicPr>
          <p:cNvPr id="11" name="Picture 10">
            <a:extLst>
              <a:ext uri="{FF2B5EF4-FFF2-40B4-BE49-F238E27FC236}">
                <a16:creationId xmlns:a16="http://schemas.microsoft.com/office/drawing/2014/main" id="{7DA1C3D2-94A5-4F68-A319-15FC9FFAB6E9}"/>
              </a:ext>
            </a:extLst>
          </p:cNvPr>
          <p:cNvPicPr>
            <a:picLocks noChangeAspect="1"/>
          </p:cNvPicPr>
          <p:nvPr/>
        </p:nvPicPr>
        <p:blipFill>
          <a:blip r:embed="rId6"/>
          <a:stretch>
            <a:fillRect/>
          </a:stretch>
        </p:blipFill>
        <p:spPr>
          <a:xfrm>
            <a:off x="4017962" y="1804163"/>
            <a:ext cx="7518400" cy="3008188"/>
          </a:xfrm>
          <a:prstGeom prst="rect">
            <a:avLst/>
          </a:prstGeom>
        </p:spPr>
      </p:pic>
      <p:pic>
        <p:nvPicPr>
          <p:cNvPr id="13" name="Picture 12">
            <a:extLst>
              <a:ext uri="{FF2B5EF4-FFF2-40B4-BE49-F238E27FC236}">
                <a16:creationId xmlns:a16="http://schemas.microsoft.com/office/drawing/2014/main" id="{28F5798A-0D7F-47A5-908B-1646200BB4CB}"/>
              </a:ext>
            </a:extLst>
          </p:cNvPr>
          <p:cNvPicPr>
            <a:picLocks noChangeAspect="1"/>
          </p:cNvPicPr>
          <p:nvPr/>
        </p:nvPicPr>
        <p:blipFill>
          <a:blip r:embed="rId7"/>
          <a:stretch>
            <a:fillRect/>
          </a:stretch>
        </p:blipFill>
        <p:spPr>
          <a:xfrm>
            <a:off x="4017961" y="1878504"/>
            <a:ext cx="7518401" cy="3878868"/>
          </a:xfrm>
          <a:prstGeom prst="rect">
            <a:avLst/>
          </a:prstGeom>
        </p:spPr>
      </p:pic>
    </p:spTree>
    <p:extLst>
      <p:ext uri="{BB962C8B-B14F-4D97-AF65-F5344CB8AC3E}">
        <p14:creationId xmlns:p14="http://schemas.microsoft.com/office/powerpoint/2010/main" val="3566271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16="http://schemas.microsoft.com/office/drawing/2014/main" xmlns:mc="http://schemas.openxmlformats.org/markup-compatibility/2006" xmlns:p14="http://schemas.microsoft.com/office/powerpoint/2010/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a:t>Restrict Access to Content</a:t>
            </a:r>
          </a:p>
        </p:txBody>
      </p:sp>
      <p:sp>
        <p:nvSpPr>
          <p:cNvPr id="6" name="Content Placeholder 5">
            <a:extLst>
              <a:ext uri="{FF2B5EF4-FFF2-40B4-BE49-F238E27FC236}">
                <a16:creationId xmlns:a16="http://schemas.microsoft.com/office/drawing/2014/main" id="{4E43CA8E-CDAE-4E06-A71F-112C9F3624B9}"/>
              </a:ext>
            </a:extLst>
          </p:cNvPr>
          <p:cNvSpPr>
            <a:spLocks noGrp="1"/>
          </p:cNvSpPr>
          <p:nvPr>
            <p:ph sz="quarter" idx="13"/>
          </p:nvPr>
        </p:nvSpPr>
        <p:spPr>
          <a:xfrm>
            <a:off x="655638" y="1408113"/>
            <a:ext cx="4066903" cy="4819650"/>
          </a:xfrm>
        </p:spPr>
        <p:txBody>
          <a:bodyPr/>
          <a:lstStyle/>
          <a:p>
            <a:r>
              <a:rPr kumimoji="0" lang="en-US" sz="2400" b="1" i="0" u="none" strike="noStrike" kern="1200" cap="none" spc="0" normalizeH="0" baseline="0" noProof="0" dirty="0">
                <a:ln>
                  <a:noFill/>
                </a:ln>
                <a:solidFill>
                  <a:srgbClr val="2F2F2F"/>
                </a:solidFill>
                <a:effectLst/>
                <a:uLnTx/>
                <a:uFillTx/>
                <a:latin typeface="Segoe UI" panose="020B0502040204020203" pitchFamily="34" charset="0"/>
                <a:ea typeface="+mn-ea"/>
                <a:cs typeface="+mn-cs"/>
              </a:rPr>
              <a:t>Site content </a:t>
            </a:r>
            <a:r>
              <a:rPr kumimoji="0" lang="en-US" sz="2400" b="0" i="0" u="none" strike="noStrike" kern="1200" cap="none" spc="0" normalizeH="0" baseline="0" noProof="0" dirty="0">
                <a:ln>
                  <a:noFill/>
                </a:ln>
                <a:solidFill>
                  <a:srgbClr val="2F2F2F"/>
                </a:solidFill>
                <a:effectLst/>
                <a:uLnTx/>
                <a:uFillTx/>
                <a:latin typeface="Segoe UI" panose="020B0502040204020203" pitchFamily="34" charset="0"/>
                <a:ea typeface="+mn-ea"/>
                <a:cs typeface="+mn-cs"/>
              </a:rPr>
              <a:t>- if a user tries to share a document containing sensitive information, a DLP policy can both send them an email notification and show them a policy tip</a:t>
            </a:r>
            <a:endParaRPr kumimoji="0" lang="en-US" sz="2400" b="0" i="0" u="none" strike="noStrike" kern="1200" cap="none" spc="0" normalizeH="0" baseline="0" noProof="0" dirty="0">
              <a:ln>
                <a:noFill/>
              </a:ln>
              <a:solidFill>
                <a:prstClr val="white"/>
              </a:solidFill>
              <a:effectLst/>
              <a:uLnTx/>
              <a:uFillTx/>
              <a:latin typeface="Segoe UI" panose="020B0502040204020203" pitchFamily="34" charset="0"/>
              <a:ea typeface="+mn-ea"/>
              <a:cs typeface="+mn-cs"/>
            </a:endParaRPr>
          </a:p>
          <a:p>
            <a:endParaRPr lang="en-US" dirty="0"/>
          </a:p>
        </p:txBody>
      </p:sp>
      <p:sp>
        <p:nvSpPr>
          <p:cNvPr id="7" name="Content Placeholder 6">
            <a:extLst>
              <a:ext uri="{FF2B5EF4-FFF2-40B4-BE49-F238E27FC236}">
                <a16:creationId xmlns:a16="http://schemas.microsoft.com/office/drawing/2014/main" id="{B471EA53-F0BB-4647-99F3-E308348DCDED}"/>
              </a:ext>
            </a:extLst>
          </p:cNvPr>
          <p:cNvSpPr>
            <a:spLocks noGrp="1"/>
          </p:cNvSpPr>
          <p:nvPr>
            <p:ph sz="quarter" idx="14"/>
          </p:nvPr>
        </p:nvSpPr>
        <p:spPr/>
        <p:txBody>
          <a:bodyPr/>
          <a:lstStyle/>
          <a:p>
            <a:endParaRPr lang="en-US" dirty="0"/>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63C8B07D-BB50-4BE7-B0AC-F19F1A847407}"/>
                  </a:ext>
                </a:extLst>
              </p14:cNvPr>
              <p14:cNvContentPartPr/>
              <p14:nvPr/>
            </p14:nvContentPartPr>
            <p14:xfrm>
              <a:off x="7520914" y="3631659"/>
              <a:ext cx="360" cy="360"/>
            </p14:xfrm>
          </p:contentPart>
        </mc:Choice>
        <mc:Fallback>
          <p:pic>
            <p:nvPicPr>
              <p:cNvPr id="5" name="Ink 4">
                <a:extLst>
                  <a:ext uri="{FF2B5EF4-FFF2-40B4-BE49-F238E27FC236}">
                    <a16:creationId xmlns:a16="http://schemas.microsoft.com/office/drawing/2014/main" id="{63C8B07D-BB50-4BE7-B0AC-F19F1A847407}"/>
                  </a:ext>
                </a:extLst>
              </p:cNvPr>
              <p:cNvPicPr/>
              <p:nvPr/>
            </p:nvPicPr>
            <p:blipFill>
              <a:blip r:embed="rId4"/>
              <a:stretch>
                <a:fillRect/>
              </a:stretch>
            </p:blipFill>
            <p:spPr>
              <a:xfrm>
                <a:off x="7514794" y="3625539"/>
                <a:ext cx="12600" cy="12600"/>
              </a:xfrm>
              <a:prstGeom prst="rect">
                <a:avLst/>
              </a:prstGeom>
            </p:spPr>
          </p:pic>
        </mc:Fallback>
      </mc:AlternateContent>
      <p:grpSp>
        <p:nvGrpSpPr>
          <p:cNvPr id="10" name="Group 9">
            <a:extLst>
              <a:ext uri="{FF2B5EF4-FFF2-40B4-BE49-F238E27FC236}">
                <a16:creationId xmlns:a16="http://schemas.microsoft.com/office/drawing/2014/main" id="{23BBA855-3A09-4B54-8DCD-9689827C87B9}"/>
              </a:ext>
            </a:extLst>
          </p:cNvPr>
          <p:cNvGrpSpPr/>
          <p:nvPr/>
        </p:nvGrpSpPr>
        <p:grpSpPr>
          <a:xfrm>
            <a:off x="5343835" y="1240447"/>
            <a:ext cx="5992761" cy="4865050"/>
            <a:chOff x="1104900" y="1291034"/>
            <a:chExt cx="4762500" cy="4086225"/>
          </a:xfrm>
        </p:grpSpPr>
        <p:pic>
          <p:nvPicPr>
            <p:cNvPr id="11" name="Picture 2" descr="Policy tip showing access to document is blocked">
              <a:extLst>
                <a:ext uri="{FF2B5EF4-FFF2-40B4-BE49-F238E27FC236}">
                  <a16:creationId xmlns:a16="http://schemas.microsoft.com/office/drawing/2014/main" id="{83BAAE3B-8B8F-4F38-B191-08265B35CB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4900" y="1291034"/>
              <a:ext cx="4762500" cy="40862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4" descr="Warning that unauthorized recipients must be removed from the message">
              <a:extLst>
                <a:ext uri="{FF2B5EF4-FFF2-40B4-BE49-F238E27FC236}">
                  <a16:creationId xmlns:a16="http://schemas.microsoft.com/office/drawing/2014/main" id="{FD05E7C9-1953-44D9-ADF1-0AF57C702E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98697" y="2400480"/>
              <a:ext cx="3974906" cy="1867332"/>
            </a:xfrm>
            <a:prstGeom prst="rect">
              <a:avLst/>
            </a:prstGeom>
            <a:ln>
              <a:solidFill>
                <a:srgbClr val="8F8F8F"/>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17398495"/>
      </p:ext>
    </p:extLst>
  </p:cSld>
  <p:clrMapOvr>
    <a:masterClrMapping/>
  </p:clrMapOvr>
</p:sld>
</file>

<file path=ppt/slides/slide47.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5"/>
          <p:cNvSpPr>
            <a:spLocks noGrp="1"/>
          </p:cNvSpPr>
          <p:nvPr>
            <p:ph type="title"/>
          </p:nvPr>
        </p:nvSpPr>
        <p:spPr/>
        <p:txBody>
          <a:bodyPr/>
          <a:lstStyle/>
          <a:p>
            <a:pPr algn="l"/>
            <a:r>
              <a:rPr lang="en-US" altLang="en-US"/>
              <a:t>Policy Tips</a:t>
            </a:r>
          </a:p>
        </p:txBody>
      </p:sp>
      <p:sp>
        <p:nvSpPr>
          <p:cNvPr id="7" name="Content Placeholder 6"/>
          <p:cNvSpPr>
            <a:spLocks noGrp="1"/>
          </p:cNvSpPr>
          <p:nvPr>
            <p:ph sz="quarter" idx="13"/>
          </p:nvPr>
        </p:nvSpPr>
        <p:spPr>
          <a:xfrm>
            <a:off x="655638" y="1408113"/>
            <a:ext cx="3397830" cy="4819650"/>
          </a:xfrm>
        </p:spPr>
        <p:txBody>
          <a:bodyPr rtlCol="0"/>
          <a:lstStyle/>
          <a:p>
            <a:pPr marL="342900" indent="-342900" fontAlgn="auto">
              <a:buFont typeface="Arial" panose="020B0604020202020204" pitchFamily="34" charset="0"/>
              <a:buChar char="•"/>
              <a:defRPr/>
            </a:pPr>
            <a:r>
              <a:rPr lang="en-US" sz="2000" dirty="0"/>
              <a:t>Customizable notifications to users that they are about to send sensitive content</a:t>
            </a:r>
          </a:p>
          <a:p>
            <a:pPr marL="342900" indent="-342900" fontAlgn="auto">
              <a:buFont typeface="Arial" panose="020B0604020202020204" pitchFamily="34" charset="0"/>
              <a:buChar char="•"/>
              <a:defRPr/>
            </a:pPr>
            <a:r>
              <a:rPr lang="en-US" sz="2000" dirty="0"/>
              <a:t>Workflow can be created based on the different types of sensitive content being sent</a:t>
            </a:r>
          </a:p>
          <a:p>
            <a:pPr fontAlgn="auto">
              <a:defRPr/>
            </a:pPr>
            <a:endParaRPr lang="en-US" dirty="0"/>
          </a:p>
        </p:txBody>
      </p:sp>
      <p:sp>
        <p:nvSpPr>
          <p:cNvPr id="2" name="Content Placeholder 1">
            <a:extLst>
              <a:ext uri="{FF2B5EF4-FFF2-40B4-BE49-F238E27FC236}">
                <a16:creationId xmlns:a16="http://schemas.microsoft.com/office/drawing/2014/main" id="{F3ACFEF1-6237-433F-8191-9CB7D6C8781D}"/>
              </a:ext>
            </a:extLst>
          </p:cNvPr>
          <p:cNvSpPr>
            <a:spLocks noGrp="1"/>
          </p:cNvSpPr>
          <p:nvPr>
            <p:ph sz="quarter" idx="14"/>
          </p:nvPr>
        </p:nvSpPr>
        <p:spPr>
          <a:xfrm>
            <a:off x="4730262" y="1408113"/>
            <a:ext cx="6806099" cy="4819650"/>
          </a:xfrm>
        </p:spPr>
        <p:txBody>
          <a:bodyPr/>
          <a:lstStyle/>
          <a:p>
            <a:endParaRPr lang="en-US"/>
          </a:p>
        </p:txBody>
      </p:sp>
      <p:grpSp>
        <p:nvGrpSpPr>
          <p:cNvPr id="5" name="Group 4"/>
          <p:cNvGrpSpPr/>
          <p:nvPr/>
        </p:nvGrpSpPr>
        <p:grpSpPr>
          <a:xfrm>
            <a:off x="8523126" y="1372128"/>
            <a:ext cx="3013235" cy="4855635"/>
            <a:chOff x="8630980" y="1592261"/>
            <a:chExt cx="3073657" cy="4953001"/>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630980" y="1592261"/>
              <a:ext cx="3073657" cy="4953001"/>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bwMode="auto">
            <a:xfrm>
              <a:off x="9494837" y="4244938"/>
              <a:ext cx="457200" cy="304799"/>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0" fontAlgn="base" latinLnBrk="0" hangingPunct="0">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9" name="Group 8"/>
          <p:cNvGrpSpPr/>
          <p:nvPr/>
        </p:nvGrpSpPr>
        <p:grpSpPr>
          <a:xfrm>
            <a:off x="4730262" y="1408113"/>
            <a:ext cx="3013234" cy="4855634"/>
            <a:chOff x="4724779" y="1592261"/>
            <a:chExt cx="3073656" cy="4953000"/>
          </a:xfrm>
        </p:grpSpPr>
        <p:grpSp>
          <p:nvGrpSpPr>
            <p:cNvPr id="10" name="Group 9"/>
            <p:cNvGrpSpPr/>
            <p:nvPr/>
          </p:nvGrpSpPr>
          <p:grpSpPr>
            <a:xfrm>
              <a:off x="4724779" y="1592261"/>
              <a:ext cx="3073656" cy="4953000"/>
              <a:chOff x="4694238" y="1744662"/>
              <a:chExt cx="2931795" cy="4724400"/>
            </a:xfrm>
          </p:grpSpPr>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694238" y="1744662"/>
                <a:ext cx="2931795" cy="4724400"/>
              </a:xfrm>
              <a:prstGeom prst="rect">
                <a:avLst/>
              </a:prstGeom>
              <a:ln>
                <a:noFill/>
              </a:ln>
              <a:effectLst>
                <a:outerShdw blurRad="292100" dist="139700" dir="2700000" algn="tl" rotWithShape="0">
                  <a:srgbClr val="333333">
                    <a:alpha val="65000"/>
                  </a:srgbClr>
                </a:outerShdw>
              </a:effectLst>
            </p:spPr>
          </p:pic>
          <p:pic>
            <p:nvPicPr>
              <p:cNvPr id="13" name="Picture 12"/>
              <p:cNvPicPr preferRelativeResize="0">
                <a:picLocks/>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6065837" y="2980274"/>
                <a:ext cx="731250" cy="1440000"/>
              </a:xfrm>
              <a:prstGeom prst="rect">
                <a:avLst/>
              </a:prstGeom>
              <a:ln>
                <a:noFill/>
              </a:ln>
              <a:effectLst>
                <a:outerShdw blurRad="292100" dist="139700" dir="2700000" algn="tl" rotWithShape="0">
                  <a:srgbClr val="333333">
                    <a:alpha val="65000"/>
                  </a:srgbClr>
                </a:outerShdw>
              </a:effectLst>
            </p:spPr>
          </p:pic>
        </p:grpSp>
        <p:sp>
          <p:nvSpPr>
            <p:cNvPr id="11" name="Rectangle 10"/>
            <p:cNvSpPr/>
            <p:nvPr/>
          </p:nvSpPr>
          <p:spPr bwMode="auto">
            <a:xfrm>
              <a:off x="5578819" y="3192462"/>
              <a:ext cx="457200" cy="304799"/>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0" fontAlgn="base" latinLnBrk="0" hangingPunct="0">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Tree>
    <p:extLst>
      <p:ext uri="{BB962C8B-B14F-4D97-AF65-F5344CB8AC3E}">
        <p14:creationId xmlns:p14="http://schemas.microsoft.com/office/powerpoint/2010/main" val="2390856003"/>
      </p:ext>
    </p:extLst>
  </p:cSld>
  <p:clrMapOvr>
    <a:masterClrMapping/>
  </p:clrMapOvr>
</p:sld>
</file>

<file path=ppt/slides/slide48.xml><?xml version="1.0" encoding="utf-8"?>
<p:sld xmlns:a16="http://schemas.microsoft.com/office/drawing/2014/main" xmlns:p14="http://schemas.microsoft.com/office/powerpoint/2010/main" xmlns:dgm="http://schemas.openxmlformats.org/drawingml/2006/diagram"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5"/>
          <p:cNvSpPr>
            <a:spLocks noGrp="1"/>
          </p:cNvSpPr>
          <p:nvPr>
            <p:ph type="title"/>
          </p:nvPr>
        </p:nvSpPr>
        <p:spPr>
          <a:xfrm>
            <a:off x="655638" y="320040"/>
            <a:ext cx="10880725" cy="461665"/>
          </a:xfrm>
        </p:spPr>
        <p:txBody>
          <a:bodyPr/>
          <a:lstStyle/>
          <a:p>
            <a:r>
              <a:rPr lang="en-US" altLang="en-US" dirty="0"/>
              <a:t>Key Points</a:t>
            </a:r>
          </a:p>
        </p:txBody>
      </p:sp>
      <p:graphicFrame>
        <p:nvGraphicFramePr>
          <p:cNvPr id="2" name="Content Placeholder 1">
            <a:extLst>
              <a:ext uri="{FF2B5EF4-FFF2-40B4-BE49-F238E27FC236}">
                <a16:creationId xmlns:a16="http://schemas.microsoft.com/office/drawing/2014/main" id="{CE192D94-F4FC-4A2D-B062-74CEFB6B89EC}"/>
              </a:ext>
            </a:extLst>
          </p:cNvPr>
          <p:cNvGraphicFramePr>
            <a:graphicFrameLocks noGrp="1"/>
          </p:cNvGraphicFramePr>
          <p:nvPr>
            <p:ph sz="quarter" idx="13"/>
            <p:extLst>
              <p:ext uri="{D42A27DB-BD31-4B8C-83A1-F6EECF244321}">
                <p14:modId xmlns:p14="http://schemas.microsoft.com/office/powerpoint/2010/main" val="2382378116"/>
              </p:ext>
            </p:extLst>
          </p:nvPr>
        </p:nvGraphicFramePr>
        <p:xfrm>
          <a:off x="655638" y="1408113"/>
          <a:ext cx="10880725"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1221182"/>
      </p:ext>
    </p:extLst>
  </p:cSld>
  <p:clrMapOvr>
    <a:masterClrMapping/>
  </p:clrMapOvr>
</p:sld>
</file>

<file path=ppt/slides/slide49.xml><?xml version="1.0" encoding="utf-8"?>
<p:sld xmlns:a16="http://schemas.microsoft.com/office/drawing/2014/main" xmlns:p14="http://schemas.microsoft.com/office/powerpoint/2010/main" xmlns:dgm="http://schemas.openxmlformats.org/drawingml/2006/diagram"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55638" y="320040"/>
            <a:ext cx="10880725" cy="461665"/>
          </a:xfrm>
        </p:spPr>
        <p:txBody>
          <a:bodyPr/>
          <a:lstStyle/>
          <a:p>
            <a:r>
              <a:rPr lang="en-US" dirty="0"/>
              <a:t>Knowledge Check</a:t>
            </a:r>
            <a:endParaRPr lang="nb-NO" dirty="0"/>
          </a:p>
        </p:txBody>
      </p:sp>
      <p:sp>
        <p:nvSpPr>
          <p:cNvPr id="8" name="Content Placeholder 7">
            <a:extLst>
              <a:ext uri="{FF2B5EF4-FFF2-40B4-BE49-F238E27FC236}">
                <a16:creationId xmlns:a16="http://schemas.microsoft.com/office/drawing/2014/main" id="{676C20D5-E782-453B-846D-3A4481169F74}"/>
              </a:ext>
            </a:extLst>
          </p:cNvPr>
          <p:cNvSpPr>
            <a:spLocks noGrp="1"/>
          </p:cNvSpPr>
          <p:nvPr>
            <p:ph sz="quarter" idx="13"/>
          </p:nvPr>
        </p:nvSpPr>
        <p:spPr/>
        <p:txBody>
          <a:bodyPr/>
          <a:lstStyle/>
          <a:p>
            <a:endParaRPr lang="en-US"/>
          </a:p>
        </p:txBody>
      </p:sp>
      <p:graphicFrame>
        <p:nvGraphicFramePr>
          <p:cNvPr id="2" name="Diagram 1">
            <a:extLst>
              <a:ext uri="{FF2B5EF4-FFF2-40B4-BE49-F238E27FC236}">
                <a16:creationId xmlns:a16="http://schemas.microsoft.com/office/drawing/2014/main" id="{63B9A8B0-83C9-412F-B5C7-71A81DEDEBFE}"/>
              </a:ext>
            </a:extLst>
          </p:cNvPr>
          <p:cNvGraphicFramePr/>
          <p:nvPr>
            <p:extLst>
              <p:ext uri="{D42A27DB-BD31-4B8C-83A1-F6EECF244321}">
                <p14:modId xmlns:p14="http://schemas.microsoft.com/office/powerpoint/2010/main" val="313133909"/>
              </p:ext>
            </p:extLst>
          </p:nvPr>
        </p:nvGraphicFramePr>
        <p:xfrm>
          <a:off x="655638" y="989943"/>
          <a:ext cx="10880725" cy="55480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19914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graphicEl>
                                              <a:dgm id="{8DDEBC3A-5B28-442E-9EC0-218A2542C08F}"/>
                                            </p:graphicEl>
                                          </p:spTgt>
                                        </p:tgtEl>
                                        <p:attrNameLst>
                                          <p:attrName>style.visibility</p:attrName>
                                        </p:attrNameLst>
                                      </p:cBhvr>
                                      <p:to>
                                        <p:strVal val="visible"/>
                                      </p:to>
                                    </p:set>
                                    <p:anim calcmode="lin" valueType="num">
                                      <p:cBhvr additive="base">
                                        <p:cTn id="7" dur="500" fill="hold"/>
                                        <p:tgtEl>
                                          <p:spTgt spid="2">
                                            <p:graphicEl>
                                              <a:dgm id="{8DDEBC3A-5B28-442E-9EC0-218A2542C08F}"/>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graphicEl>
                                              <a:dgm id="{8DDEBC3A-5B28-442E-9EC0-218A2542C08F}"/>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graphicEl>
                                              <a:dgm id="{F2BCC35F-4EDF-4D38-9799-540029B64F25}"/>
                                            </p:graphicEl>
                                          </p:spTgt>
                                        </p:tgtEl>
                                        <p:attrNameLst>
                                          <p:attrName>style.visibility</p:attrName>
                                        </p:attrNameLst>
                                      </p:cBhvr>
                                      <p:to>
                                        <p:strVal val="visible"/>
                                      </p:to>
                                    </p:set>
                                    <p:anim calcmode="lin" valueType="num">
                                      <p:cBhvr additive="base">
                                        <p:cTn id="13" dur="500" fill="hold"/>
                                        <p:tgtEl>
                                          <p:spTgt spid="2">
                                            <p:graphicEl>
                                              <a:dgm id="{F2BCC35F-4EDF-4D38-9799-540029B64F25}"/>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graphicEl>
                                              <a:dgm id="{F2BCC35F-4EDF-4D38-9799-540029B64F25}"/>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graphicEl>
                                              <a:dgm id="{26F10265-403E-41C9-9811-3EDBA67AB1F3}"/>
                                            </p:graphicEl>
                                          </p:spTgt>
                                        </p:tgtEl>
                                        <p:attrNameLst>
                                          <p:attrName>style.visibility</p:attrName>
                                        </p:attrNameLst>
                                      </p:cBhvr>
                                      <p:to>
                                        <p:strVal val="visible"/>
                                      </p:to>
                                    </p:set>
                                    <p:anim calcmode="lin" valueType="num">
                                      <p:cBhvr additive="base">
                                        <p:cTn id="19" dur="500" fill="hold"/>
                                        <p:tgtEl>
                                          <p:spTgt spid="2">
                                            <p:graphicEl>
                                              <a:dgm id="{26F10265-403E-41C9-9811-3EDBA67AB1F3}"/>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graphicEl>
                                              <a:dgm id="{26F10265-403E-41C9-9811-3EDBA67AB1F3}"/>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graphicEl>
                                              <a:dgm id="{7DFAA98B-FA6B-468D-9C06-2A29A7BFEB80}"/>
                                            </p:graphicEl>
                                          </p:spTgt>
                                        </p:tgtEl>
                                        <p:attrNameLst>
                                          <p:attrName>style.visibility</p:attrName>
                                        </p:attrNameLst>
                                      </p:cBhvr>
                                      <p:to>
                                        <p:strVal val="visible"/>
                                      </p:to>
                                    </p:set>
                                    <p:anim calcmode="lin" valueType="num">
                                      <p:cBhvr additive="base">
                                        <p:cTn id="25" dur="500" fill="hold"/>
                                        <p:tgtEl>
                                          <p:spTgt spid="2">
                                            <p:graphicEl>
                                              <a:dgm id="{7DFAA98B-FA6B-468D-9C06-2A29A7BFEB80}"/>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graphicEl>
                                              <a:dgm id="{7DFAA98B-FA6B-468D-9C06-2A29A7BFEB80}"/>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graphicEl>
                                              <a:dgm id="{A6D5DDF9-E7E4-482F-99BF-91BAB40AF5D9}"/>
                                            </p:graphicEl>
                                          </p:spTgt>
                                        </p:tgtEl>
                                        <p:attrNameLst>
                                          <p:attrName>style.visibility</p:attrName>
                                        </p:attrNameLst>
                                      </p:cBhvr>
                                      <p:to>
                                        <p:strVal val="visible"/>
                                      </p:to>
                                    </p:set>
                                    <p:anim calcmode="lin" valueType="num">
                                      <p:cBhvr additive="base">
                                        <p:cTn id="31" dur="500" fill="hold"/>
                                        <p:tgtEl>
                                          <p:spTgt spid="2">
                                            <p:graphicEl>
                                              <a:dgm id="{A6D5DDF9-E7E4-482F-99BF-91BAB40AF5D9}"/>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graphicEl>
                                              <a:dgm id="{A6D5DDF9-E7E4-482F-99BF-91BAB40AF5D9}"/>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graphicEl>
                                              <a:dgm id="{AB3DB915-C36A-4FB8-8269-302CF0D21E28}"/>
                                            </p:graphicEl>
                                          </p:spTgt>
                                        </p:tgtEl>
                                        <p:attrNameLst>
                                          <p:attrName>style.visibility</p:attrName>
                                        </p:attrNameLst>
                                      </p:cBhvr>
                                      <p:to>
                                        <p:strVal val="visible"/>
                                      </p:to>
                                    </p:set>
                                    <p:anim calcmode="lin" valueType="num">
                                      <p:cBhvr additive="base">
                                        <p:cTn id="37" dur="500" fill="hold"/>
                                        <p:tgtEl>
                                          <p:spTgt spid="2">
                                            <p:graphicEl>
                                              <a:dgm id="{AB3DB915-C36A-4FB8-8269-302CF0D21E28}"/>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graphicEl>
                                              <a:dgm id="{AB3DB915-C36A-4FB8-8269-302CF0D21E28}"/>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5.xml><?xml version="1.0" encoding="utf-8"?>
<p:sld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Know your data – Sensitive Information Types</a:t>
            </a:r>
            <a:endParaRPr lang="nb-NO" dirty="0">
              <a:solidFill>
                <a:schemeClr val="bg1"/>
              </a:solidFill>
            </a:endParaRPr>
          </a:p>
        </p:txBody>
      </p:sp>
    </p:spTree>
    <p:extLst>
      <p:ext uri="{BB962C8B-B14F-4D97-AF65-F5344CB8AC3E}">
        <p14:creationId xmlns:p14="http://schemas.microsoft.com/office/powerpoint/2010/main" val="615012819"/>
      </p:ext>
    </p:extLst>
  </p:cSld>
  <p:clrMapOvr>
    <a:masterClrMapping/>
  </p:clrMapOvr>
</p:sld>
</file>

<file path=ppt/slides/slide50.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655320" y="630936"/>
            <a:ext cx="3114650" cy="5596826"/>
          </a:xfrm>
        </p:spPr>
        <p:txBody>
          <a:bodyPr/>
          <a:lstStyle/>
          <a:p>
            <a:r>
              <a:rPr lang="en-US" dirty="0"/>
              <a:t>Summary</a:t>
            </a:r>
          </a:p>
        </p:txBody>
      </p:sp>
      <p:sp>
        <p:nvSpPr>
          <p:cNvPr id="3" name="Text Placeholder 2">
            <a:extLst>
              <a:ext uri="{FF2B5EF4-FFF2-40B4-BE49-F238E27FC236}">
                <a16:creationId xmlns:a16="http://schemas.microsoft.com/office/drawing/2014/main" id="{AA169077-1653-4CE9-A30A-F72D21EA4F73}"/>
              </a:ext>
            </a:extLst>
          </p:cNvPr>
          <p:cNvSpPr>
            <a:spLocks noGrp="1"/>
          </p:cNvSpPr>
          <p:nvPr>
            <p:ph type="body" sz="quarter" idx="10"/>
          </p:nvPr>
        </p:nvSpPr>
        <p:spPr>
          <a:xfrm>
            <a:off x="5008563" y="630238"/>
            <a:ext cx="6527800" cy="5597525"/>
          </a:xfrm>
        </p:spPr>
        <p:txBody>
          <a:bodyPr/>
          <a:lstStyle/>
          <a:p>
            <a:r>
              <a:rPr lang="en-US" dirty="0"/>
              <a:t>In this lesson, you learned how to: </a:t>
            </a:r>
          </a:p>
          <a:p>
            <a:pPr marL="342900" indent="-342900">
              <a:buFont typeface="Arial" panose="020B0604020202020204" pitchFamily="34" charset="0"/>
              <a:buChar char="•"/>
            </a:pPr>
            <a:r>
              <a:rPr lang="nb-NO" sz="2000" dirty="0"/>
              <a:t>Configure and use Retention policies, Labels (sensitive and retention labels), and Data Loss Prevention policies, to provide addition layers of data security, protection, and governance, of content stored in  SharePoint Online and OneDrive for business.</a:t>
            </a:r>
          </a:p>
          <a:p>
            <a:endParaRPr lang="en-US" dirty="0"/>
          </a:p>
        </p:txBody>
      </p:sp>
    </p:spTree>
    <p:extLst>
      <p:ext uri="{BB962C8B-B14F-4D97-AF65-F5344CB8AC3E}">
        <p14:creationId xmlns:p14="http://schemas.microsoft.com/office/powerpoint/2010/main" val="1058033817"/>
      </p:ext>
    </p:extLst>
  </p:cSld>
  <p:clrMapOvr>
    <a:masterClrMapping/>
  </p:clrMapOvr>
</p:sld>
</file>

<file path=ppt/slides/slide51.xml><?xml version="1.0" encoding="utf-8"?>
<p:sld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09563290"/>
      </p:ext>
    </p:extLst>
  </p:cSld>
  <p:clrMapOvr>
    <a:masterClrMapping/>
  </p:clrMapOvr>
</p:sld>
</file>

<file path=ppt/slides/slide6.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833460-8DDB-4124-9563-84C6B6C681EC}"/>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6E6EFED2-1C77-454C-B075-E7A0FB61AF87}"/>
              </a:ext>
            </a:extLst>
          </p:cNvPr>
          <p:cNvPicPr>
            <a:picLocks noGrp="1" noChangeAspect="1"/>
          </p:cNvPicPr>
          <p:nvPr>
            <p:ph sz="quarter" idx="13"/>
          </p:nvPr>
        </p:nvPicPr>
        <p:blipFill>
          <a:blip r:embed="rId2"/>
          <a:stretch>
            <a:fillRect/>
          </a:stretch>
        </p:blipFill>
        <p:spPr>
          <a:xfrm>
            <a:off x="1966336" y="1807882"/>
            <a:ext cx="8259328" cy="4020111"/>
          </a:xfrm>
        </p:spPr>
      </p:pic>
    </p:spTree>
    <p:extLst>
      <p:ext uri="{BB962C8B-B14F-4D97-AF65-F5344CB8AC3E}">
        <p14:creationId xmlns:p14="http://schemas.microsoft.com/office/powerpoint/2010/main" val="3009916962"/>
      </p:ext>
    </p:extLst>
  </p:cSld>
  <p:clrMapOvr>
    <a:masterClrMapping/>
  </p:clrMapOvr>
</p:sld>
</file>

<file path=ppt/slides/slide7.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9A854B-33E9-4F16-AC0B-1AEB62E1B2EF}"/>
              </a:ext>
            </a:extLst>
          </p:cNvPr>
          <p:cNvSpPr>
            <a:spLocks noGrp="1"/>
          </p:cNvSpPr>
          <p:nvPr>
            <p:ph type="title"/>
          </p:nvPr>
        </p:nvSpPr>
        <p:spPr/>
        <p:txBody>
          <a:bodyPr/>
          <a:lstStyle/>
          <a:p>
            <a:r>
              <a:rPr lang="en-US" dirty="0"/>
              <a:t>Sensitive information types</a:t>
            </a:r>
          </a:p>
        </p:txBody>
      </p:sp>
      <p:sp>
        <p:nvSpPr>
          <p:cNvPr id="7" name="Content Placeholder 6">
            <a:extLst>
              <a:ext uri="{FF2B5EF4-FFF2-40B4-BE49-F238E27FC236}">
                <a16:creationId xmlns:a16="http://schemas.microsoft.com/office/drawing/2014/main" id="{229E4284-E857-4239-BCC4-D214F0F1D309}"/>
              </a:ext>
            </a:extLst>
          </p:cNvPr>
          <p:cNvSpPr>
            <a:spLocks noGrp="1"/>
          </p:cNvSpPr>
          <p:nvPr>
            <p:ph sz="quarter" idx="13"/>
          </p:nvPr>
        </p:nvSpPr>
        <p:spPr/>
        <p:txBody>
          <a:bodyPr/>
          <a:lstStyle/>
          <a:p>
            <a:r>
              <a:rPr lang="en-US" dirty="0"/>
              <a:t>Sensitive information types are pattern-based classifiers that detect sensitive information like social security, credit card, or bank account numbers, in order to identify sensitive items</a:t>
            </a:r>
          </a:p>
          <a:p>
            <a:r>
              <a:rPr lang="en-US" dirty="0"/>
              <a:t>Microsoft 365 provides three ways of identifying items so that they can be classified:</a:t>
            </a:r>
          </a:p>
          <a:p>
            <a:pPr lvl="1"/>
            <a:r>
              <a:rPr lang="en-US" dirty="0"/>
              <a:t>manually by users</a:t>
            </a:r>
          </a:p>
          <a:p>
            <a:pPr lvl="1"/>
            <a:r>
              <a:rPr lang="en-US" dirty="0"/>
              <a:t>automated pattern recognition, like sensitive information types</a:t>
            </a:r>
          </a:p>
          <a:p>
            <a:pPr lvl="1"/>
            <a:r>
              <a:rPr lang="en-US" dirty="0"/>
              <a:t>machine learning</a:t>
            </a:r>
          </a:p>
        </p:txBody>
      </p:sp>
    </p:spTree>
    <p:extLst>
      <p:ext uri="{BB962C8B-B14F-4D97-AF65-F5344CB8AC3E}">
        <p14:creationId xmlns:p14="http://schemas.microsoft.com/office/powerpoint/2010/main" val="780314084"/>
      </p:ext>
    </p:extLst>
  </p:cSld>
  <p:clrMapOvr>
    <a:masterClrMapping/>
  </p:clrMapOvr>
</p:sld>
</file>

<file path=ppt/slides/slide8.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A6CB0-9BDF-425F-BDAB-941BFC9A1830}"/>
              </a:ext>
            </a:extLst>
          </p:cNvPr>
          <p:cNvSpPr>
            <a:spLocks noGrp="1"/>
          </p:cNvSpPr>
          <p:nvPr>
            <p:ph type="title"/>
          </p:nvPr>
        </p:nvSpPr>
        <p:spPr/>
        <p:txBody>
          <a:bodyPr/>
          <a:lstStyle/>
          <a:p>
            <a:r>
              <a:rPr lang="en-US" dirty="0"/>
              <a:t>Usage</a:t>
            </a:r>
          </a:p>
        </p:txBody>
      </p:sp>
      <p:sp>
        <p:nvSpPr>
          <p:cNvPr id="3" name="Content Placeholder 2">
            <a:extLst>
              <a:ext uri="{FF2B5EF4-FFF2-40B4-BE49-F238E27FC236}">
                <a16:creationId xmlns:a16="http://schemas.microsoft.com/office/drawing/2014/main" id="{849C42EA-E6EF-45A0-BC0C-05EBB3E7B899}"/>
              </a:ext>
            </a:extLst>
          </p:cNvPr>
          <p:cNvSpPr>
            <a:spLocks noGrp="1"/>
          </p:cNvSpPr>
          <p:nvPr>
            <p:ph sz="quarter" idx="13"/>
          </p:nvPr>
        </p:nvSpPr>
        <p:spPr/>
        <p:txBody>
          <a:bodyPr/>
          <a:lstStyle/>
          <a:p>
            <a:r>
              <a:rPr lang="en-US" dirty="0"/>
              <a:t>Sensitive information types are used in</a:t>
            </a:r>
          </a:p>
          <a:p>
            <a:pPr lvl="1"/>
            <a:r>
              <a:rPr lang="en-US" dirty="0"/>
              <a:t>Data loss prevention policies</a:t>
            </a:r>
          </a:p>
          <a:p>
            <a:pPr lvl="1"/>
            <a:r>
              <a:rPr lang="en-US" dirty="0"/>
              <a:t>Sensitivity labels</a:t>
            </a:r>
          </a:p>
          <a:p>
            <a:pPr lvl="1"/>
            <a:r>
              <a:rPr lang="en-US" dirty="0"/>
              <a:t>Retention labels</a:t>
            </a:r>
          </a:p>
          <a:p>
            <a:pPr lvl="1"/>
            <a:r>
              <a:rPr lang="en-US" dirty="0"/>
              <a:t>Insider risk management</a:t>
            </a:r>
          </a:p>
          <a:p>
            <a:pPr lvl="1"/>
            <a:r>
              <a:rPr lang="en-US" dirty="0"/>
              <a:t>Communication compliance</a:t>
            </a:r>
          </a:p>
          <a:p>
            <a:pPr lvl="1"/>
            <a:r>
              <a:rPr lang="en-US" dirty="0"/>
              <a:t>Auto-labelling policies</a:t>
            </a:r>
          </a:p>
          <a:p>
            <a:pPr lvl="1"/>
            <a:r>
              <a:rPr lang="en-US" dirty="0"/>
              <a:t>Privacy management (preview)</a:t>
            </a:r>
          </a:p>
        </p:txBody>
      </p:sp>
    </p:spTree>
    <p:extLst>
      <p:ext uri="{BB962C8B-B14F-4D97-AF65-F5344CB8AC3E}">
        <p14:creationId xmlns:p14="http://schemas.microsoft.com/office/powerpoint/2010/main" val="3407704255"/>
      </p:ext>
    </p:extLst>
  </p:cSld>
  <p:clrMapOvr>
    <a:masterClrMapping/>
  </p:clrMapOvr>
</p:sld>
</file>

<file path=ppt/slides/slide9.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82CCA-D3D7-4AF3-B2D8-99A06283D8C1}"/>
              </a:ext>
            </a:extLst>
          </p:cNvPr>
          <p:cNvSpPr>
            <a:spLocks noGrp="1"/>
          </p:cNvSpPr>
          <p:nvPr>
            <p:ph type="title"/>
          </p:nvPr>
        </p:nvSpPr>
        <p:spPr>
          <a:xfrm>
            <a:off x="655638" y="320040"/>
            <a:ext cx="10880725" cy="461665"/>
          </a:xfrm>
        </p:spPr>
        <p:txBody>
          <a:bodyPr/>
          <a:lstStyle/>
          <a:p>
            <a:r>
              <a:rPr lang="en-US" dirty="0"/>
              <a:t>Fundamental parts of a sensitive information type</a:t>
            </a:r>
          </a:p>
        </p:txBody>
      </p:sp>
      <p:sp>
        <p:nvSpPr>
          <p:cNvPr id="3" name="Content Placeholder 2">
            <a:extLst>
              <a:ext uri="{FF2B5EF4-FFF2-40B4-BE49-F238E27FC236}">
                <a16:creationId xmlns:a16="http://schemas.microsoft.com/office/drawing/2014/main" id="{D95045C6-5D85-4C86-B657-896AF954B571}"/>
              </a:ext>
            </a:extLst>
          </p:cNvPr>
          <p:cNvSpPr>
            <a:spLocks noGrp="1"/>
          </p:cNvSpPr>
          <p:nvPr>
            <p:ph sz="quarter" idx="13"/>
          </p:nvPr>
        </p:nvSpPr>
        <p:spPr/>
        <p:txBody>
          <a:bodyPr>
            <a:normAutofit lnSpcReduction="10000"/>
          </a:bodyPr>
          <a:lstStyle/>
          <a:p>
            <a:r>
              <a:rPr lang="en-US" b="1" dirty="0"/>
              <a:t>Name</a:t>
            </a:r>
            <a:r>
              <a:rPr lang="en-US" dirty="0"/>
              <a:t>: how the sensitive information type is referred to</a:t>
            </a:r>
          </a:p>
          <a:p>
            <a:r>
              <a:rPr lang="en-US" b="1" dirty="0"/>
              <a:t>Description</a:t>
            </a:r>
            <a:r>
              <a:rPr lang="en-US" dirty="0"/>
              <a:t>: describes what the sensitive information type is looking for</a:t>
            </a:r>
          </a:p>
          <a:p>
            <a:r>
              <a:rPr lang="en-US" b="1" dirty="0"/>
              <a:t>Pattern</a:t>
            </a:r>
            <a:r>
              <a:rPr lang="en-US" dirty="0"/>
              <a:t>: A pattern defines what a sensitive information type detects. It consists of the following components</a:t>
            </a:r>
          </a:p>
          <a:p>
            <a:pPr lvl="1"/>
            <a:r>
              <a:rPr lang="en-US" dirty="0"/>
              <a:t>Primary element – the main element that the sensitive information type is looking for. It can be a regular expression with or without a checksum validation, a keyword list, a keyword dictionary, or a function.</a:t>
            </a:r>
          </a:p>
          <a:p>
            <a:pPr lvl="2"/>
            <a:r>
              <a:rPr lang="en-US" dirty="0"/>
              <a:t>Supporting element – elements that act as supporting evidence that help in increasing the confidence of the match. </a:t>
            </a:r>
          </a:p>
          <a:p>
            <a:pPr lvl="2"/>
            <a:r>
              <a:rPr lang="en-US" dirty="0"/>
              <a:t>For example, keyword “SSN” in proximity of an SSN number. It can be a regular expression with or without a checksum validation, keyword list, keyword dictionary.</a:t>
            </a:r>
          </a:p>
          <a:p>
            <a:pPr lvl="1"/>
            <a:r>
              <a:rPr lang="en-US" dirty="0"/>
              <a:t>Confidence Level - Confidence levels (high, medium, low) reflect how much supporting evidence was detected along with the primary element. </a:t>
            </a:r>
          </a:p>
          <a:p>
            <a:pPr lvl="2"/>
            <a:r>
              <a:rPr lang="en-US" dirty="0"/>
              <a:t>The more supporting evidence an item contains, the higher the confidence that a matched item contains the sensitive info you're looking for.</a:t>
            </a:r>
          </a:p>
          <a:p>
            <a:pPr lvl="1"/>
            <a:r>
              <a:rPr lang="en-US" b="1" dirty="0"/>
              <a:t>Proximity</a:t>
            </a:r>
            <a:r>
              <a:rPr lang="en-US" dirty="0"/>
              <a:t> – Number of characters between primary and supporting element</a:t>
            </a:r>
          </a:p>
        </p:txBody>
      </p:sp>
    </p:spTree>
    <p:extLst>
      <p:ext uri="{BB962C8B-B14F-4D97-AF65-F5344CB8AC3E}">
        <p14:creationId xmlns:p14="http://schemas.microsoft.com/office/powerpoint/2010/main" val="28758790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IO_NATIVESECTIONS" val="﻿&lt;?xml version=&quot;1.0&quot; encoding=&quot;utf-8&quot;?&gt;&lt;ArrayOfNativeSection xmlns:xsi=&quot;http://www.w3.org/2001/XMLSchema-instance&quot; xmlns:xsd=&quot;http://www.w3.org/2001/XMLSchema&quot;&gt;&lt;NativeSection&gt;&lt;Name&gt;Introduction to Windows PowerShell&lt;/Name&gt;&lt;FirstSlideIndex&gt;4&lt;/FirstSlideIndex&gt;&lt;SlidesCount&gt;6&lt;/SlidesCount&gt;&lt;SlideGuids&gt;&lt;guid&gt;9d9e1da7-2723-4f69-b69f-21b1693715c5&lt;/guid&gt;&lt;guid&gt;3ccd3973-1ec5-46fa-8710-ff514ce2a1f3&lt;/guid&gt;&lt;guid&gt;bc67d307-7296-45c5-86cd-00562e489dd6&lt;/guid&gt;&lt;guid&gt;672fc58f-c006-4e7b-83c2-90f4529f2400&lt;/guid&gt;&lt;guid&gt;318999cc-0be6-4be2-83d0-cb8fe10122fa&lt;/guid&gt;&lt;guid&gt;459b7d24-9e19-433a-accc-69f76be60f43&lt;/guid&gt;&lt;/SlideGuids&gt;&lt;/NativeSection&gt;&lt;NativeSection&gt;&lt;Name&gt;Introduction to Windows PowerShell - The PowerShell shell&lt;/Name&gt;&lt;FirstSlideIndex&gt;10&lt;/FirstSlideIndex&gt;&lt;SlidesCount&gt;7&lt;/SlidesCount&gt;&lt;SlideGuids&gt;&lt;guid&gt;3358efb2-d4c0-4d61-994f-75e3275fac2b&lt;/guid&gt;&lt;guid&gt;6ae3b69a-fbee-464e-ae86-3ecd39513fa0&lt;/guid&gt;&lt;guid&gt;4e0b095b-d004-4f1b-9c6b-30c2d0469d61&lt;/guid&gt;&lt;guid&gt;1d1652e4-8311-451e-9a8c-b2119571880d&lt;/guid&gt;&lt;guid&gt;aa04ec43-c604-4a73-b2eb-0ef0ee77f79c&lt;/guid&gt;&lt;guid&gt;00adf8b6-932b-4200-a1bc-c3f07f8f4d64&lt;/guid&gt;&lt;guid&gt;7e7f40d8-8d37-45ee-9724-a8bf02ad8fcf&lt;/guid&gt;&lt;/SlideGuids&gt;&lt;/NativeSection&gt;&lt;NativeSection&gt;&lt;Name&gt;Introduction to Windows PowerShell - Integrated Scripting Environment (ISE)&lt;/Name&gt;&lt;FirstSlideIndex&gt;17&lt;/FirstSlideIndex&gt;&lt;SlidesCount&gt;7&lt;/SlidesCount&gt;&lt;SlideGuids&gt;&lt;guid&gt;ca3cdbe2-c1a0-496c-8b03-963455ae08cc&lt;/guid&gt;&lt;guid&gt;b1a90355-9415-45f5-a99d-f37839064456&lt;/guid&gt;&lt;guid&gt;3bc041ee-b16c-40a8-a375-66ea1d776dc0&lt;/guid&gt;&lt;guid&gt;b6acce1c-41ec-4e65-bdcc-23f3b5b20db0&lt;/guid&gt;&lt;guid&gt;768a6834-0cfa-4d1b-b334-ac15dc4109ca&lt;/guid&gt;&lt;guid&gt;00adf8b6-932b-4200-a1bc-c3f07f8f4d64&lt;/guid&gt;&lt;guid&gt;7e7f40d8-8d37-45ee-9724-a8bf02ad8fcf&lt;/guid&gt;&lt;/SlideGuids&gt;&lt;/NativeSection&gt;&lt;NativeSection&gt;&lt;Name&gt;Introduction to Windows PowerShell - Integrated Scripting Environment (ISE) - Features&lt;/Name&gt;&lt;FirstSlideIndex&gt;24&lt;/FirstSlideIndex&gt;&lt;SlidesCount&gt;10&lt;/SlidesCount&gt;&lt;SlideGuids&gt;&lt;guid&gt;e1166bed-b1cf-4a18-b3fa-270e99523a73&lt;/guid&gt;&lt;guid&gt;1b439196-c8b3-443c-adfe-ddd445fc1dea&lt;/guid&gt;&lt;guid&gt;5db85947-b1b2-4c61-b1a6-466fcb9ccbc5&lt;/guid&gt;&lt;guid&gt;ff6facb6-682b-4525-82a1-7d48607b7e88&lt;/guid&gt;&lt;guid&gt;30280d42-31cf-4e37-be85-b7dbaab0bb92&lt;/guid&gt;&lt;guid&gt;f026dc64-98b4-4191-a399-1bde3e751c77&lt;/guid&gt;&lt;guid&gt;96dccee5-e57f-4ffe-9f58-07c261f2f193&lt;/guid&gt;&lt;guid&gt;58797128-d2cf-4e7b-ad59-8a18432caccf&lt;/guid&gt;&lt;guid&gt;00adf8b6-932b-4200-a1bc-c3f07f8f4d64&lt;/guid&gt;&lt;guid&gt;7e7f40d8-8d37-45ee-9724-a8bf02ad8fcf&lt;/guid&gt;&lt;/SlideGuids&gt;&lt;/NativeSection&gt;&lt;NativeSection&gt;&lt;Name&gt;Introduction to Commands&lt;/Name&gt;&lt;FirstSlideIndex&gt;34&lt;/FirstSlideIndex&gt;&lt;SlidesCount&gt;2&lt;/SlidesCount&gt;&lt;SlideGuids&gt;&lt;guid&gt;1f669531-dd69-4ef9-a692-f0ee18299d4d&lt;/guid&gt;&lt;guid&gt;3ccd3973-1ec5-46fa-8710-ff514ce2a1f3&lt;/guid&gt;&lt;/SlideGuids&gt;&lt;/NativeSection&gt;&lt;NativeSection&gt;&lt;Name&gt;Introduction to Commands - External Commands&lt;/Name&gt;&lt;FirstSlideIndex&gt;36&lt;/FirstSlideIndex&gt;&lt;SlidesCount&gt;5&lt;/SlidesCount&gt;&lt;SlideGuids&gt;&lt;guid&gt;3feb09ab-e4a3-4df2-b9b2-7c59bed53a69&lt;/guid&gt;&lt;guid&gt;6f878c01-a3eb-40d3-a213-c43f4a3ab641&lt;/guid&gt;&lt;guid&gt;cb107531-a8e9-469d-b5bd-c28436624552&lt;/guid&gt;&lt;guid&gt;6b3f75de-a037-4381-8fc8-618b7e265e56&lt;/guid&gt;&lt;guid&gt;7e7f40d8-8d37-45ee-9724-a8bf02ad8fcf&lt;/guid&gt;&lt;/SlideGuids&gt;&lt;/NativeSection&gt;&lt;NativeSection&gt;&lt;Name&gt;Introduction to Commands - PowerShell commands&lt;/Name&gt;&lt;FirstSlideIndex&gt;41&lt;/FirstSlideIndex&gt;&lt;SlidesCount&gt;12&lt;/SlidesCount&gt;&lt;SlideGuids&gt;&lt;guid&gt;426e1b04-391b-466b-bc29-8a42babefe40&lt;/guid&gt;&lt;guid&gt;a0578b4a-a1e6-4f54-93e4-8bf201accac6&lt;/guid&gt;&lt;guid&gt;a6d5c4db-5b9a-49b0-b2ba-bd0b3bff0758&lt;/guid&gt;&lt;guid&gt;b8052ebc-3fa8-4abe-9c2e-59c3bb4707ee&lt;/guid&gt;&lt;guid&gt;b794a4d1-9791-4bab-b28e-5253577824c6&lt;/guid&gt;&lt;guid&gt;0998e991-5e28-429f-9c2c-28193cee6032&lt;/guid&gt;&lt;guid&gt;4986f64a-99cf-404c-b710-071ed6bff202&lt;/guid&gt;&lt;guid&gt;9d70877b-88a2-415b-b023-87e5f0f10101&lt;/guid&gt;&lt;guid&gt;62563174-4078-46c5-a87c-d458e27091aa&lt;/guid&gt;&lt;guid&gt;bcf04dda-96d7-464b-ab84-ae63980a8e84&lt;/guid&gt;&lt;guid&gt;0e9c346d-8ca7-47d7-a3ea-dd9761e48c90&lt;/guid&gt;&lt;guid&gt;7e7f40d8-8d37-45ee-9724-a8bf02ad8fcf&lt;/guid&gt;&lt;/SlideGuids&gt;&lt;/NativeSection&gt;&lt;NativeSection&gt;&lt;Name&gt;Introduction to Commands - Cmdlet Syntax&lt;/Name&gt;&lt;FirstSlideIndex&gt;53&lt;/FirstSlideIndex&gt;&lt;SlidesCount&gt;14&lt;/SlidesCount&gt;&lt;SlideGuids&gt;&lt;guid&gt;7209000d-aa96-4e20-a91c-501ebc107778&lt;/guid&gt;&lt;guid&gt;f01cb306-9e1f-4590-9e38-bbf493ef8b1f&lt;/guid&gt;&lt;guid&gt;27b66761-f25d-4ebf-b7cd-c087bafe2652&lt;/guid&gt;&lt;guid&gt;7209000d-aa96-4e20-a91c-501ebc107778&lt;/guid&gt;&lt;guid&gt;7209000d-aa96-4e20-a91c-501ebc107778&lt;/guid&gt;&lt;guid&gt;7209000d-aa96-4e20-a91c-501ebc107778&lt;/guid&gt;&lt;guid&gt;7209000d-aa96-4e20-a91c-501ebc107778&lt;/guid&gt;&lt;guid&gt;7209000d-aa96-4e20-a91c-501ebc107778&lt;/guid&gt;&lt;guid&gt;7209000d-aa96-4e20-a91c-501ebc107778&lt;/guid&gt;&lt;guid&gt;5be2a765-e72f-40ef-9415-d6db991094bf&lt;/guid&gt;&lt;guid&gt;0c6b5fa0-27fa-4460-9bdd-29a275a83938&lt;/guid&gt;&lt;guid&gt;6806274d-ae00-4671-bcc4-6c446fd75137&lt;/guid&gt;&lt;guid&gt;eff1ad0d-edff-4696-b71d-26e747cd86cc&lt;/guid&gt;&lt;guid&gt;7e7f40d8-8d37-45ee-9724-a8bf02ad8fcf&lt;/guid&gt;&lt;/SlideGuids&gt;&lt;/NativeSection&gt;&lt;NativeSection&gt;&lt;Name&gt;Introduction to Commands - Cmdlet Common Parameters&lt;/Name&gt;&lt;FirstSlideIndex&gt;67&lt;/FirstSlideIndex&gt;&lt;SlidesCount&gt;12&lt;/SlidesCount&gt;&lt;SlideGuids&gt;&lt;guid&gt;9654f450-f019-44e6-b65b-d1bb1c9ab9cf&lt;/guid&gt;&lt;guid&gt;3f57c3d8-ad09-42db-8b7f-fb53311bbcb1&lt;/guid&gt;&lt;guid&gt;1b20324c-120d-4cd2-829e-ef4a36f4353a&lt;/guid&gt;&lt;guid&gt;cac7793a-fc43-4ff7-bf41-3e011449d657&lt;/guid&gt;&lt;guid&gt;8f045e5b-b095-40cd-80a0-6e971422544f&lt;/guid&gt;&lt;guid&gt;95714aaa-8dfb-4b1e-8b1e-37271dd273fa&lt;/guid&gt;&lt;guid&gt;9ab87bb2-7e8f-4af4-a94a-a8610fdccfdc&lt;/guid&gt;&lt;guid&gt;777d5f4b-0b2a-4316-82e8-5d730bbccaab&lt;/guid&gt;&lt;guid&gt;4654dda3-5a19-4678-8030-b1706eb3eb3f&lt;/guid&gt;&lt;guid&gt;2446594d-bc9d-40a4-8baa-b7757caf755f&lt;/guid&gt;&lt;guid&gt;b9cda98c-f984-44d2-949b-c0a768deba69&lt;/guid&gt;&lt;guid&gt;7e7f40d8-8d37-45ee-9724-a8bf02ad8fcf&lt;/guid&gt;&lt;/SlideGuids&gt;&lt;/NativeSection&gt;&lt;NativeSection&gt;&lt;Name&gt;Introduction to Commands - Command Termination and Line Continuation&lt;/Name&gt;&lt;FirstSlideIndex&gt;79&lt;/FirstSlideIndex&gt;&lt;SlidesCount&gt;8&lt;/SlidesCount&gt;&lt;SlideGuids&gt;&lt;guid&gt;1a25d4e7-21ea-4c9d-82ca-1c4d40b802e6&lt;/guid&gt;&lt;guid&gt;d4fc2cfb-1f4c-4284-9a90-8a9dfac87a51&lt;/guid&gt;&lt;guid&gt;00691e86-e96c-4ad2-9f74-ef4b3fa2693f&lt;/guid&gt;&lt;guid&gt;24f45a39-5d68-4f45-9666-28a431578cb4&lt;/guid&gt;&lt;guid&gt;cda6b029-eec0-4e35-9554-8139afb73cdf&lt;/guid&gt;&lt;guid&gt;ed0db01f-b035-4031-8354-c833afab6954&lt;/guid&gt;&lt;guid&gt;ae2f9860-d0e5-45d9-aeb9-b8c30276d763&lt;/guid&gt;&lt;guid&gt;7e7f40d8-8d37-45ee-9724-a8bf02ad8fcf&lt;/guid&gt;&lt;/SlideGuids&gt;&lt;/NativeSection&gt;&lt;NativeSection&gt;&lt;Name&gt;Introduction to Commands - Built-in Aliases&lt;/Name&gt;&lt;FirstSlideIndex&gt;87&lt;/FirstSlideIndex&gt;&lt;SlidesCount&gt;5&lt;/SlidesCount&gt;&lt;SlideGuids&gt;&lt;guid&gt;daa0c646-4964-4677-b662-6d7b5bde0af7&lt;/guid&gt;&lt;guid&gt;4df4c6eb-d2a5-4e73-bc8d-d337ce32b5c8&lt;/guid&gt;&lt;guid&gt;c1f56b12-3707-4f35-8733-39b9c38473e9&lt;/guid&gt;&lt;guid&gt;a3c72e30-c9fd-41a2-81b7-774a592681f2&lt;/guid&gt;&lt;guid&gt;7e7f40d8-8d37-45ee-9724-a8bf02ad8fcf&lt;/guid&gt;&lt;/SlideGuids&gt;&lt;/NativeSection&gt;&lt;NativeSection&gt;&lt;Name&gt;Introduction to Commands - User-defined Aliases&lt;/Name&gt;&lt;FirstSlideIndex&gt;92&lt;/FirstSlideIndex&gt;&lt;SlidesCount&gt;5&lt;/SlidesCount&gt;&lt;SlideGuids&gt;&lt;guid&gt;a7c2d5d0-e482-48f2-9014-d873da40f698&lt;/guid&gt;&lt;guid&gt;aa04ec43-c604-4a73-b2eb-0ef0ee77f79c&lt;/guid&gt;&lt;guid&gt;7209000d-aa96-4e20-a91c-501ebc107778&lt;/guid&gt;&lt;guid&gt;20c1946b-9a3c-4b0a-ba7c-74353ae716f5&lt;/guid&gt;&lt;guid&gt;7e7f40d8-8d37-45ee-9724-a8bf02ad8fcf&lt;/guid&gt;&lt;/SlideGuids&gt;&lt;/NativeSection&gt;&lt;NativeSection&gt;&lt;Name&gt;Introduction to Commands - Lab: Introduction to Commands&lt;/Name&gt;&lt;FirstSlideIndex&gt;97&lt;/FirstSlideIndex&gt;&lt;SlidesCount&gt;2&lt;/SlidesCount&gt;&lt;SlideGuids&gt;&lt;guid&gt;e5936d9c-b546-443b-afcc-e10e11a5dae6&lt;/guid&gt;&lt;guid&gt;1e5e1ebb-e8bf-4fba-87f5-5fca36bd0235&lt;/guid&gt;&lt;/SlideGuids&gt;&lt;/NativeSection&gt;&lt;/ArrayOfNativeSection&gt;"/>
  <p:tag name="MIO_EKGUID" val="602ca75f-b92d-4d33-a8d7-07e8571bebc5"/>
  <p:tag name="MIO_UPDATE" val="True"/>
  <p:tag name="MIO_VERSION" val="30.03.2020 15:44:06"/>
  <p:tag name="MIO_DBID" val="12B0C59E-2253-4124-A5E9-470ADF4CB168"/>
  <p:tag name="MIO_LASTDOWNLOADED" val="30.03.2020 17:44:54"/>
  <p:tag name="MIO_OBJECTNAME" val="Module Dark Grey"/>
  <p:tag name="MIO_LASTEDITORNAME" val="Devid Treuling"/>
</p:tagLst>
</file>

<file path=ppt/tags/tag10.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11.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12.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2.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2e7cc1a3-8687-4658-a4ee-700b44a1d875"/>
  <p:tag name="MIO_UPDATE" val="True"/>
  <p:tag name="MIO_VERSION" val="30.09.2019 15:01:40"/>
  <p:tag name="MIO_DBID" val="12B0C59E-2253-4124-A5E9-470ADF4CB168"/>
  <p:tag name="MIO_LASTDOWNLOADED" val="24.10.2019 15:22:21"/>
  <p:tag name="MIO_OBJECTNAME" val="Dark Blue"/>
  <p:tag name="MIO_LASTEDITORNAME" val="Sinja Giese"/>
  <p:tag name="MIO_CDID" val="0abed30f-9490-41c0-b430-1d8e289568da"/>
</p:tagLst>
</file>

<file path=ppt/tags/tag3.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4.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20.05.2020 16:11:53"/>
  <p:tag name="MIO_DBID" val="12B0C59E-2253-4124-A5E9-470ADF4CB168"/>
  <p:tag name="MIO_LASTDOWNLOADED" val="20.05.2020 18:13:00"/>
  <p:tag name="MIO_OBJECTNAME" val="Dark Blue"/>
  <p:tag name="MIO_CDID" val="0abed30f-9490-41c0-b430-1d8e289568da"/>
</p:tagLst>
</file>

<file path=ppt/tags/tag5.xml><?xml version="1.0" encoding="utf-8"?>
<p:tagLst xmlns:a="http://schemas.openxmlformats.org/drawingml/2006/main" xmlns:r="http://schemas.openxmlformats.org/officeDocument/2006/relationships" xmlns:p="http://schemas.openxmlformats.org/presentationml/2006/main">
  <p:tag name="MIO_GUID" val="79e94fed-3e47-41f6-9bd1-fd63e71077b5"/>
  <p:tag name="MIO_EKGUID" val="737937aa-7f53-4f22-bd6c-c5fb8f6b2adf"/>
  <p:tag name="MIO_UPDATE" val="True"/>
  <p:tag name="MIO_VERSION" val="27.09.2019 11:12:27"/>
  <p:tag name="MIO_DBID" val="12B0C59E-2253-4124-A5E9-470ADF4CB168"/>
  <p:tag name="MIO_LASTDOWNLOADED" val="30.03.2020 17:36:16"/>
  <p:tag name="MIO_OBJECTNAME" val="M365CO19_ENT_Android_236"/>
  <p:tag name="MIO_LASTEDITORNAME" val="Devid Treuling"/>
</p:tagLst>
</file>

<file path=ppt/tags/tag6.xml><?xml version="1.0" encoding="utf-8"?>
<p:tagLst xmlns:a="http://schemas.openxmlformats.org/drawingml/2006/main" xmlns:r="http://schemas.openxmlformats.org/officeDocument/2006/relationships" xmlns:p="http://schemas.openxmlformats.org/presentationml/2006/main">
  <p:tag name="MIO_GUID" val="3d691062-d990-47a0-a1fe-65771148233d"/>
  <p:tag name="MIO_EKGUID" val="7153c7f6-722c-4817-8b94-b82c1da0e9ca"/>
  <p:tag name="MIO_UPDATE" val="True"/>
  <p:tag name="MIO_DBID" val="12B0C59E-2253-4124-A5E9-470ADF4CB168"/>
  <p:tag name="MIO_LASTDOWNLOADED" val="30.09.2019 15:18:05"/>
  <p:tag name="MIO_OBJECTNAME" val="EDU19_HigherEdComputerLab_007"/>
  <p:tag name="MIO_LASTEDITORNAME" val="Devid Treuling"/>
</p:tagLst>
</file>

<file path=ppt/tags/tag7.xml><?xml version="1.0" encoding="utf-8"?>
<p:tagLst xmlns:a="http://schemas.openxmlformats.org/drawingml/2006/main" xmlns:r="http://schemas.openxmlformats.org/officeDocument/2006/relationships" xmlns:p="http://schemas.openxmlformats.org/presentationml/2006/main">
  <p:tag name="MIO_EKGUID" val="170dc400-483e-4562-80b5-bb9a3cab0c5d"/>
  <p:tag name="MIO_GUID" val="0229fb4d-e62b-4219-8a73-f5cc3f9e6df4"/>
  <p:tag name="MIO_UPDATE" val="True"/>
  <p:tag name="MIO_DBID" val="12B0C59E-2253-4124-A5E9-470ADF4CB168"/>
  <p:tag name="MIO_LASTDOWNLOADED" val="28.08.2019 16:32:58"/>
  <p:tag name="MIO_OBJECTNAME" val="Lab"/>
  <p:tag name="MIO_LASTEDITORNAME" val="Devid Treuling"/>
</p:tagLst>
</file>

<file path=ppt/tags/tag8.xml><?xml version="1.0" encoding="utf-8"?>
<p:tagLst xmlns:a="http://schemas.openxmlformats.org/drawingml/2006/main" xmlns:r="http://schemas.openxmlformats.org/officeDocument/2006/relationships" xmlns:p="http://schemas.openxmlformats.org/presentationml/2006/main">
  <p:tag name="MIO_EKGUID" val="cf5cdc46-690c-43fc-91b7-1b144c7f2482"/>
  <p:tag name="MIO_GUID" val="7eb99d82-025a-4142-92de-d35c5ea5797f"/>
  <p:tag name="MIO_UPDATE" val="True"/>
  <p:tag name="MIO_DBID" val="12B0C59E-2253-4124-A5E9-470ADF4CB168"/>
  <p:tag name="MIO_LASTDOWNLOADED" val="31.10.2019 00:45:55"/>
  <p:tag name="MIO_OBJECTNAME" val="Multiple Question Marks"/>
  <p:tag name="MIO_LASTEDITORNAME" val="Devid Treuling"/>
</p:tagLst>
</file>

<file path=ppt/tags/tag9.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heme/theme1.xml><?xml version="1.0" encoding="utf-8"?>
<a:theme xmlns:a="http://schemas.openxmlformats.org/drawingml/2006/main" name="Dark Blu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Presentation1" id="{D657B038-B937-455B-AEE0-F7048674705F}" vid="{2CD38098-37E2-4B89-9F4F-C7CF02D8E83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49CF4B3973DE3499364CBABEEB8439F" ma:contentTypeVersion="20" ma:contentTypeDescription="Create a new document." ma:contentTypeScope="" ma:versionID="958c7793e931dcedc4086b527933b297">
  <xsd:schema xmlns:xsd="http://www.w3.org/2001/XMLSchema" xmlns:xs="http://www.w3.org/2001/XMLSchema" xmlns:p="http://schemas.microsoft.com/office/2006/metadata/properties" xmlns:ns1="http://schemas.microsoft.com/sharepoint/v3" xmlns:ns2="3804da39-4668-43b0-b740-91cac2435732" xmlns:ns3="fe98aad2-1487-46eb-a06a-887f57cb5a45" xmlns:ns4="230e9df3-be65-4c73-a93b-d1236ebd677e" targetNamespace="http://schemas.microsoft.com/office/2006/metadata/properties" ma:root="true" ma:fieldsID="2382d0c9829fd20fb48095912bde3ef3" ns1:_="" ns2:_="" ns3:_="" ns4:_="">
    <xsd:import namespace="http://schemas.microsoft.com/sharepoint/v3"/>
    <xsd:import namespace="3804da39-4668-43b0-b740-91cac2435732"/>
    <xsd:import namespace="fe98aad2-1487-46eb-a06a-887f57cb5a45"/>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OCR" minOccurs="0"/>
                <xsd:element ref="ns2:MediaServiceGenerationTime" minOccurs="0"/>
                <xsd:element ref="ns2:MediaServiceEventHashCode" minOccurs="0"/>
                <xsd:element ref="ns2:MediaServiceDateTaken" minOccurs="0"/>
                <xsd:element ref="ns2:lcf76f155ced4ddcb4097134ff3c332f" minOccurs="0"/>
                <xsd:element ref="ns4:TaxCatchAll" minOccurs="0"/>
                <xsd:element ref="ns1:_ip_UnifiedCompliancePolicyProperties" minOccurs="0"/>
                <xsd:element ref="ns1:_ip_UnifiedCompliancePolicyUIAction" minOccurs="0"/>
                <xsd:element ref="ns2:MediaServiceSearchProperties" minOccurs="0"/>
                <xsd:element ref="ns2:MediaServiceDocTags" minOccurs="0"/>
                <xsd:element ref="ns2:MediaLengthInSecond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804da39-4668-43b0-b740-91cac24357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DocTags" ma:index="24" nillable="true" ma:displayName="MediaServiceDocTags" ma:hidden="true" ma:internalName="MediaServiceDocTags" ma:readOnly="true">
      <xsd:simpleType>
        <xsd:restriction base="dms:Note"/>
      </xsd:simpleType>
    </xsd:element>
    <xsd:element name="MediaLengthInSeconds" ma:index="25" nillable="true" ma:displayName="MediaLengthInSeconds" ma:hidden="true" ma:internalName="MediaLengthInSeconds" ma:readOnly="true">
      <xsd:simpleType>
        <xsd:restriction base="dms:Unknown"/>
      </xsd:simple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98aad2-1487-46eb-a06a-887f57cb5a4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0" nillable="true" ma:displayName="Taxonomy Catch All Column" ma:hidden="true" ma:list="{f33aa8b5-bc81-4d5b-9d81-f0b8a1f9b595}" ma:internalName="TaxCatchAll" ma:showField="CatchAllData" ma:web="fe98aad2-1487-46eb-a06a-887f57cb5a4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lcf76f155ced4ddcb4097134ff3c332f xmlns="3804da39-4668-43b0-b740-91cac243573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1058241E-E887-4B35-81BC-5A4303505E00}"/>
</file>

<file path=customXml/itemProps2.xml><?xml version="1.0" encoding="utf-8"?>
<ds:datastoreItem xmlns:ds="http://schemas.openxmlformats.org/officeDocument/2006/customXml" ds:itemID="{A5E960B2-562C-47EE-8EC7-E2553A37F5A2}">
  <ds:schemaRefs>
    <ds:schemaRef ds:uri="http://schemas.microsoft.com/sharepoint/v3/contenttype/forms"/>
  </ds:schemaRefs>
</ds:datastoreItem>
</file>

<file path=customXml/itemProps3.xml><?xml version="1.0" encoding="utf-8"?>
<ds:datastoreItem xmlns:ds="http://schemas.openxmlformats.org/officeDocument/2006/customXml" ds:itemID="{81FE8A71-B276-4C2A-994A-64E86DCE590F}">
  <ds:schemaRefs>
    <ds:schemaRef ds:uri="http://schemas.microsoft.com/office/2006/metadata/properties"/>
    <ds:schemaRef ds:uri="http://schemas.microsoft.com/office/infopath/2007/PartnerControls"/>
    <ds:schemaRef ds:uri="http://schemas.microsoft.com/sharepoint/v3"/>
    <ds:schemaRef ds:uri="230e9df3-be65-4c73-a93b-d1236ebd677e"/>
    <ds:schemaRef ds:uri="3804da39-4668-43b0-b740-91cac2435732"/>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Dark Blue</Template>
  <TotalTime>0</TotalTime>
  <Words>6210</Words>
  <Application>Microsoft Office PowerPoint</Application>
  <PresentationFormat>Widescreen</PresentationFormat>
  <Paragraphs>558</Paragraphs>
  <Slides>51</Slides>
  <Notes>37</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51</vt:i4>
      </vt:variant>
    </vt:vector>
  </HeadingPairs>
  <TitlesOfParts>
    <vt:vector size="63" baseType="lpstr">
      <vt:lpstr>&amp;quot</vt:lpstr>
      <vt:lpstr>Arial</vt:lpstr>
      <vt:lpstr>Calibri</vt:lpstr>
      <vt:lpstr>Calibri Light</vt:lpstr>
      <vt:lpstr>Comic Sans MS</vt:lpstr>
      <vt:lpstr>Consolas</vt:lpstr>
      <vt:lpstr>Segoe UI</vt:lpstr>
      <vt:lpstr>Segoe UI Light</vt:lpstr>
      <vt:lpstr>Segoe UI Semibold</vt:lpstr>
      <vt:lpstr>SegoeUI</vt:lpstr>
      <vt:lpstr>Wingdings</vt:lpstr>
      <vt:lpstr>Dark Blue</vt:lpstr>
      <vt:lpstr>SharePoint Online Information Protection and Data Loss Prevention</vt:lpstr>
      <vt:lpstr>PowerPoint Presentation</vt:lpstr>
      <vt:lpstr>Students: How to View This Presentation</vt:lpstr>
      <vt:lpstr>Objectives</vt:lpstr>
      <vt:lpstr>Know your data – Sensitive Information Types</vt:lpstr>
      <vt:lpstr>PowerPoint Presentation</vt:lpstr>
      <vt:lpstr>Sensitive information types</vt:lpstr>
      <vt:lpstr>Usage</vt:lpstr>
      <vt:lpstr>Fundamental parts of a sensitive information type</vt:lpstr>
      <vt:lpstr>Sensitive Info types</vt:lpstr>
      <vt:lpstr>Setting up new sensitive info type</vt:lpstr>
      <vt:lpstr>Create new sensitive info type with PS</vt:lpstr>
      <vt:lpstr>Identifying Sensitive Information Types in SharePoint content</vt:lpstr>
      <vt:lpstr>Labels</vt:lpstr>
      <vt:lpstr>Labels - overview</vt:lpstr>
      <vt:lpstr>Retention Labels and  Sensitivity Labels </vt:lpstr>
      <vt:lpstr>The Microsoft 365 Compliance Center</vt:lpstr>
      <vt:lpstr>Sensitivity Labels</vt:lpstr>
      <vt:lpstr>Sensitivity labels</vt:lpstr>
      <vt:lpstr>You can use Sensitivity labels to:</vt:lpstr>
      <vt:lpstr>Sensitivity Labels – Process flow</vt:lpstr>
      <vt:lpstr>Enable sensitivity labels for Office files in SharePoint and OneDrive</vt:lpstr>
      <vt:lpstr>Enabling sensitivity labels for SPO and ODFB</vt:lpstr>
      <vt:lpstr>Publishing and changing sensitivity labels</vt:lpstr>
      <vt:lpstr>Create Sensitivity label for documents in SharePoint</vt:lpstr>
      <vt:lpstr>Sensitivity Label Policies and Locations</vt:lpstr>
      <vt:lpstr>Publish Sensitivity label</vt:lpstr>
      <vt:lpstr>Built-in Sensitivity label capabilities in Word, Excel, and PowerPoint</vt:lpstr>
      <vt:lpstr>Azure Information Protection – Unified labeling client</vt:lpstr>
      <vt:lpstr>Using sensitivity labels</vt:lpstr>
      <vt:lpstr>Sensitivity labels for SharePoint Sites, Teams and M365 Groups</vt:lpstr>
      <vt:lpstr>Enable sensitivity labels for containers and synchronize labels</vt:lpstr>
      <vt:lpstr>Create and publish labels for sites</vt:lpstr>
      <vt:lpstr>Additional Guidance</vt:lpstr>
      <vt:lpstr>Data Loss Prevention</vt:lpstr>
      <vt:lpstr>Data Loss Prevention in Microsoft 365</vt:lpstr>
      <vt:lpstr>Sensitive Information Types</vt:lpstr>
      <vt:lpstr>DLP content detection flow in SharePoint</vt:lpstr>
      <vt:lpstr>How DLP Policies Work</vt:lpstr>
      <vt:lpstr>What a DLP Policy Contains</vt:lpstr>
      <vt:lpstr>DLP Policy Creation – Use Template or Create Custom?</vt:lpstr>
      <vt:lpstr>DLP Policy Creation – Name and Description of Policy</vt:lpstr>
      <vt:lpstr>DLP Policy Creation – Select Locations</vt:lpstr>
      <vt:lpstr>DLP Policy Creation – Policy settings</vt:lpstr>
      <vt:lpstr>DLP Policy Creation – Policy settings (cont.)</vt:lpstr>
      <vt:lpstr>Restrict Access to Content</vt:lpstr>
      <vt:lpstr>Policy Tips</vt:lpstr>
      <vt:lpstr>Key Points</vt:lpstr>
      <vt:lpstr>Knowledge Check</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oreProperties xmlns:dc="http://purl.org/dc/elements/1.1/" xmlns:dcterms="http://purl.org/dc/terms/" xmlns:xsi="http://www.w3.org/2001/XMLSchema-instance" xmlns="http://schemas.openxmlformats.org/package/2006/metadata/core-properties">
  <dc:title>WorkshopPLUS - Office 365 SharePoint Online: Administration and Configuration</dc:title>
  <dc:creator>mip_noreply@microsoft.com</dc:creator>
  <lastModifiedBy>mip_noreply@microsoft.com</lastModifiedBy>
  <revision>1</revision>
  <dcterms:created xsi:type="dcterms:W3CDTF">2021-06-30T16:49:08.0000000Z</dcterms:created>
  <dcterms:modified xsi:type="dcterms:W3CDTF">2023-01-08T06:08:13.0000000Z</dcterms:modified>
  <keywords>20230813.3</keywords>
</coreProperties>
</file>

<file path=docProps/custom.xml><?xml version="1.0" encoding="utf-8"?>
<op:Properties xmlns:vt="http://schemas.openxmlformats.org/officeDocument/2006/docPropsVTypes" xmlns:op="http://schemas.openxmlformats.org/officeDocument/2006/custom-properties">
  <op:property fmtid="{D5CDD505-2E9C-101B-9397-08002B2CF9AE}" pid="2" name="ContentTypeId">
    <vt:lpwstr>0x010100749CF4B3973DE3499364CBABEEB8439F</vt:lpwstr>
  </op:property>
  <op:property fmtid="{D5CDD505-2E9C-101B-9397-08002B2CF9AE}" pid="3" name="MediaServiceImageTags">
    <vt:lpwstr/>
  </op:property>
</op:Properties>
</file>